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98" r:id="rId2"/>
    <p:sldId id="337" r:id="rId3"/>
    <p:sldId id="339" r:id="rId4"/>
    <p:sldId id="304" r:id="rId5"/>
    <p:sldId id="318" r:id="rId6"/>
    <p:sldId id="319" r:id="rId7"/>
    <p:sldId id="320" r:id="rId8"/>
    <p:sldId id="340" r:id="rId9"/>
    <p:sldId id="330" r:id="rId10"/>
    <p:sldId id="343" r:id="rId11"/>
    <p:sldId id="333" r:id="rId12"/>
    <p:sldId id="334" r:id="rId13"/>
    <p:sldId id="335" r:id="rId14"/>
    <p:sldId id="336" r:id="rId15"/>
    <p:sldId id="325" r:id="rId16"/>
    <p:sldId id="314" r:id="rId17"/>
    <p:sldId id="315" r:id="rId18"/>
    <p:sldId id="316" r:id="rId19"/>
    <p:sldId id="345" r:id="rId20"/>
    <p:sldId id="342" r:id="rId21"/>
    <p:sldId id="309" r:id="rId22"/>
    <p:sldId id="322" r:id="rId23"/>
    <p:sldId id="323" r:id="rId24"/>
    <p:sldId id="324" r:id="rId25"/>
    <p:sldId id="310" r:id="rId26"/>
    <p:sldId id="326" r:id="rId27"/>
    <p:sldId id="327" r:id="rId28"/>
    <p:sldId id="328" r:id="rId29"/>
    <p:sldId id="329" r:id="rId30"/>
    <p:sldId id="311" r:id="rId31"/>
    <p:sldId id="312" r:id="rId32"/>
    <p:sldId id="313" r:id="rId33"/>
    <p:sldId id="317" r:id="rId34"/>
    <p:sldId id="344" r:id="rId3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Verdana" pitchFamily="34" charset="0"/>
        <a:ea typeface="+mn-ea"/>
        <a:cs typeface="+mn-cs"/>
      </a:defRPr>
    </a:lvl1pPr>
    <a:lvl2pPr marL="457200" algn="l" rtl="0" fontAlgn="base">
      <a:spcBef>
        <a:spcPct val="0"/>
      </a:spcBef>
      <a:spcAft>
        <a:spcPct val="0"/>
      </a:spcAft>
      <a:defRPr sz="2400" kern="1200">
        <a:solidFill>
          <a:schemeClr val="tx1"/>
        </a:solidFill>
        <a:latin typeface="Verdana" pitchFamily="34" charset="0"/>
        <a:ea typeface="+mn-ea"/>
        <a:cs typeface="+mn-cs"/>
      </a:defRPr>
    </a:lvl2pPr>
    <a:lvl3pPr marL="914400" algn="l" rtl="0" fontAlgn="base">
      <a:spcBef>
        <a:spcPct val="0"/>
      </a:spcBef>
      <a:spcAft>
        <a:spcPct val="0"/>
      </a:spcAft>
      <a:defRPr sz="2400" kern="1200">
        <a:solidFill>
          <a:schemeClr val="tx1"/>
        </a:solidFill>
        <a:latin typeface="Verdana" pitchFamily="34" charset="0"/>
        <a:ea typeface="+mn-ea"/>
        <a:cs typeface="+mn-cs"/>
      </a:defRPr>
    </a:lvl3pPr>
    <a:lvl4pPr marL="1371600" algn="l" rtl="0" fontAlgn="base">
      <a:spcBef>
        <a:spcPct val="0"/>
      </a:spcBef>
      <a:spcAft>
        <a:spcPct val="0"/>
      </a:spcAft>
      <a:defRPr sz="2400" kern="1200">
        <a:solidFill>
          <a:schemeClr val="tx1"/>
        </a:solidFill>
        <a:latin typeface="Verdana" pitchFamily="34" charset="0"/>
        <a:ea typeface="+mn-ea"/>
        <a:cs typeface="+mn-cs"/>
      </a:defRPr>
    </a:lvl4pPr>
    <a:lvl5pPr marL="1828800" algn="l" rtl="0" fontAlgn="base">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008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463" autoAdjust="0"/>
    <p:restoredTop sz="72105" autoAdjust="0"/>
  </p:normalViewPr>
  <p:slideViewPr>
    <p:cSldViewPr>
      <p:cViewPr>
        <p:scale>
          <a:sx n="100" d="100"/>
          <a:sy n="100" d="100"/>
        </p:scale>
        <p:origin x="-72" y="5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66"/>
    </p:cViewPr>
  </p:sorterViewPr>
  <p:notesViewPr>
    <p:cSldViewPr>
      <p:cViewPr>
        <p:scale>
          <a:sx n="100" d="100"/>
          <a:sy n="100" d="100"/>
        </p:scale>
        <p:origin x="-1548" y="25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eorgia" pitchFamily="18"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eorgia" pitchFamily="18" charset="0"/>
              </a:defRPr>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eorgia" pitchFamily="18"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eorgia" pitchFamily="18" charset="0"/>
              </a:defRPr>
            </a:lvl1pPr>
          </a:lstStyle>
          <a:p>
            <a:pPr>
              <a:defRPr/>
            </a:pPr>
            <a:fld id="{B767A51C-72E4-40EF-80FA-1CE951B6F06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Georgia"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Georgia"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Georgia"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Georgia"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Georgi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smtClean="0">
                <a:latin typeface="Verdana" pitchFamily="34" charset="0"/>
              </a:rPr>
              <a:t>Good Afternoon. I’m Terry Atkinson from East Carolina University and I would like to welcome you to this session titled, “Practicing What We Preach: Using Writer’s Workshop as a Model for Academic Writing.”</a:t>
            </a:r>
          </a:p>
        </p:txBody>
      </p:sp>
      <p:sp>
        <p:nvSpPr>
          <p:cNvPr id="37892" name="Slide Number Placeholder 3"/>
          <p:cNvSpPr>
            <a:spLocks noGrp="1"/>
          </p:cNvSpPr>
          <p:nvPr>
            <p:ph type="sldNum" sz="quarter" idx="5"/>
          </p:nvPr>
        </p:nvSpPr>
        <p:spPr>
          <a:noFill/>
        </p:spPr>
        <p:txBody>
          <a:bodyPr/>
          <a:lstStyle/>
          <a:p>
            <a:fld id="{8E58B35E-CF58-4EA3-B450-0D27F7F00582}"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r>
              <a:rPr lang="en-US" smtClean="0">
                <a:latin typeface="Verdana" pitchFamily="34" charset="0"/>
              </a:rPr>
              <a:t>I looked back at my own publication record and realized that my large teaching load continued to result in writing about research projects that I was either 1) invited to join, or 2) simply “fell into”…</a:t>
            </a:r>
          </a:p>
          <a:p>
            <a:r>
              <a:rPr lang="en-US" smtClean="0">
                <a:latin typeface="Verdana" pitchFamily="34" charset="0"/>
              </a:rPr>
              <a:t>I actually think that Beth’s question resulted in such a stark AHA that I was able to analyze this problem and make a plan to deal with it. I needed to …… (read slide) </a:t>
            </a:r>
          </a:p>
          <a:p>
            <a:endParaRPr lang="en-US" smtClean="0">
              <a:latin typeface="Verdana"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smtClean="0">
                <a:latin typeface="Verdana" pitchFamily="34" charset="0"/>
              </a:rPr>
              <a:t>Knowing that I am at my best when I collaborate with others, I formulated a plan that would not only involve my colleagues, but satisfy another goal of mine. Having recently examined the literature related to feminist pedagogy, I was intrigued by the notion that few women are mentored by women. In planning this group, I sought to propose a one semester experiment. I would ask junior faculty members to join a writing group and commit to writing daily. The perceived outcome was that everyone involved would benefit. </a:t>
            </a:r>
          </a:p>
          <a:p>
            <a:endParaRPr lang="en-US" smtClean="0">
              <a:latin typeface="Verdana" pitchFamily="34" charset="0"/>
            </a:endParaRPr>
          </a:p>
        </p:txBody>
      </p:sp>
      <p:sp>
        <p:nvSpPr>
          <p:cNvPr id="48132" name="Slide Number Placeholder 3"/>
          <p:cNvSpPr>
            <a:spLocks noGrp="1"/>
          </p:cNvSpPr>
          <p:nvPr>
            <p:ph type="sldNum" sz="quarter" idx="5"/>
          </p:nvPr>
        </p:nvSpPr>
        <p:spPr>
          <a:noFill/>
        </p:spPr>
        <p:txBody>
          <a:bodyPr/>
          <a:lstStyle/>
          <a:p>
            <a:fld id="{606E5CDE-F082-451F-B78E-7798F77A4E93}"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r>
              <a:rPr lang="en-US" smtClean="0">
                <a:latin typeface="Verdana" pitchFamily="34" charset="0"/>
              </a:rPr>
              <a:t>Choosing group members was no small feat. Our department consists of approximately 80 full time faculty members. Thus, I selected group members with whom I was very familiar and with whom I had extensive experience. They…(read 4 sub-phrases) should this all be in past tense?</a:t>
            </a:r>
          </a:p>
          <a:p>
            <a:endParaRPr lang="en-US" smtClean="0">
              <a:latin typeface="Verdana" pitchFamily="34" charset="0"/>
            </a:endParaRPr>
          </a:p>
        </p:txBody>
      </p:sp>
      <p:sp>
        <p:nvSpPr>
          <p:cNvPr id="49156" name="Slide Number Placeholder 3"/>
          <p:cNvSpPr>
            <a:spLocks noGrp="1"/>
          </p:cNvSpPr>
          <p:nvPr>
            <p:ph type="sldNum" sz="quarter" idx="5"/>
          </p:nvPr>
        </p:nvSpPr>
        <p:spPr>
          <a:noFill/>
        </p:spPr>
        <p:txBody>
          <a:bodyPr/>
          <a:lstStyle/>
          <a:p>
            <a:fld id="{DFB57712-4085-4E25-B48F-DCDDAA3C2568}"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US" smtClean="0">
                <a:latin typeface="Verdana" pitchFamily="34" charset="0"/>
              </a:rPr>
              <a:t>Considering the fact that we agreed to write daily and meet weekly for only one semester, we had little time to build a relationship. For that reason, the members selected were chosen so that we could build on their many strengths. With a strong degree of trust and rapport intact, it was a huge advantage that they were….(read all 3)</a:t>
            </a:r>
          </a:p>
        </p:txBody>
      </p:sp>
      <p:sp>
        <p:nvSpPr>
          <p:cNvPr id="50180" name="Slide Number Placeholder 3"/>
          <p:cNvSpPr>
            <a:spLocks noGrp="1"/>
          </p:cNvSpPr>
          <p:nvPr>
            <p:ph type="sldNum" sz="quarter" idx="5"/>
          </p:nvPr>
        </p:nvSpPr>
        <p:spPr>
          <a:noFill/>
        </p:spPr>
        <p:txBody>
          <a:bodyPr/>
          <a:lstStyle/>
          <a:p>
            <a:fld id="{44A2F359-B4B4-448D-843D-FF7E5F0CC49E}"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smtClean="0">
                <a:latin typeface="Verdana" pitchFamily="34" charset="0"/>
              </a:rPr>
              <a:t>So….after receiving talking to each prospective member face-to-face, I sent out a formal email invitation to all group members asking for one common commitment-daily writing. There was no preconceived plan in place. After our first meeting, we agreed to use writer’s workshop as a model and the meetings and group functions evolved based on our needs. Now, here to tell you more about our group’s story, are four of my ECU colleagues who I would like to introduce you to at this time. Johna Faulconer, Melissa Matusevich, Robin Griffith, and our next presenter, Elizabeth Swaggerty.  </a:t>
            </a:r>
          </a:p>
          <a:p>
            <a:endParaRPr lang="en-US" smtClean="0">
              <a:latin typeface="Verdana" pitchFamily="34" charset="0"/>
            </a:endParaRPr>
          </a:p>
        </p:txBody>
      </p:sp>
      <p:sp>
        <p:nvSpPr>
          <p:cNvPr id="51204" name="Slide Number Placeholder 3"/>
          <p:cNvSpPr>
            <a:spLocks noGrp="1"/>
          </p:cNvSpPr>
          <p:nvPr>
            <p:ph type="sldNum" sz="quarter" idx="5"/>
          </p:nvPr>
        </p:nvSpPr>
        <p:spPr>
          <a:noFill/>
        </p:spPr>
        <p:txBody>
          <a:bodyPr/>
          <a:lstStyle/>
          <a:p>
            <a:fld id="{1D57F645-68A3-48A0-A751-1EAE195E8E27}"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dirty="0" smtClean="0">
                <a:latin typeface="Verdana" pitchFamily="34" charset="0"/>
              </a:rPr>
              <a:t>To provide a context for sharing our story, we’ll discuss the following points for the duration of the presentation: (read bullets).</a:t>
            </a:r>
          </a:p>
        </p:txBody>
      </p:sp>
      <p:sp>
        <p:nvSpPr>
          <p:cNvPr id="52228" name="Slide Number Placeholder 3"/>
          <p:cNvSpPr>
            <a:spLocks noGrp="1"/>
          </p:cNvSpPr>
          <p:nvPr>
            <p:ph type="sldNum" sz="quarter" idx="5"/>
          </p:nvPr>
        </p:nvSpPr>
        <p:spPr>
          <a:noFill/>
        </p:spPr>
        <p:txBody>
          <a:bodyPr/>
          <a:lstStyle/>
          <a:p>
            <a:fld id="{5C93A9F7-BEDE-4AC6-885D-8D41F5A4DAEE}"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smtClean="0">
                <a:latin typeface="Verdana" pitchFamily="34" charset="0"/>
              </a:rPr>
              <a:t>In an effort to frame our Writer’s Group initiative, we turned to literature related to writer’s workshop for young writers, adult writing, professional learning communities, and women supporting women in academia. </a:t>
            </a:r>
          </a:p>
          <a:p>
            <a:endParaRPr lang="en-US" dirty="0" smtClean="0">
              <a:latin typeface="Verdana" pitchFamily="34" charset="0"/>
            </a:endParaRPr>
          </a:p>
          <a:p>
            <a:r>
              <a:rPr lang="en-US" dirty="0" smtClean="0">
                <a:latin typeface="Verdana" pitchFamily="34" charset="0"/>
              </a:rPr>
              <a:t>We know that a writer’s workshop approach, which involves opportunities for daily writing, can be very effective for young writers.</a:t>
            </a:r>
          </a:p>
          <a:p>
            <a:endParaRPr lang="en-US" dirty="0" smtClean="0"/>
          </a:p>
        </p:txBody>
      </p:sp>
      <p:sp>
        <p:nvSpPr>
          <p:cNvPr id="53252" name="Slide Number Placeholder 3"/>
          <p:cNvSpPr>
            <a:spLocks noGrp="1"/>
          </p:cNvSpPr>
          <p:nvPr>
            <p:ph type="sldNum" sz="quarter" idx="5"/>
          </p:nvPr>
        </p:nvSpPr>
        <p:spPr>
          <a:noFill/>
        </p:spPr>
        <p:txBody>
          <a:bodyPr/>
          <a:lstStyle/>
          <a:p>
            <a:fld id="{057E0574-3C99-42BA-8D73-D0FAB6AFD722}"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dirty="0" smtClean="0">
                <a:latin typeface="Verdana" pitchFamily="34" charset="0"/>
              </a:rPr>
              <a:t>The same can be said for adult writers. Don Murray shared this creed with many struggling readers – Never a day without a line.</a:t>
            </a:r>
          </a:p>
          <a:p>
            <a:endParaRPr lang="en-US" dirty="0" smtClean="0">
              <a:latin typeface="Verdana" pitchFamily="34" charset="0"/>
            </a:endParaRPr>
          </a:p>
          <a:p>
            <a:r>
              <a:rPr lang="en-US" dirty="0" smtClean="0">
                <a:latin typeface="Verdana" pitchFamily="34" charset="0"/>
              </a:rPr>
              <a:t>In "The Considerable Satisfaction of 2 Pages a Day" Jay </a:t>
            </a:r>
            <a:r>
              <a:rPr lang="en-US" dirty="0" err="1" smtClean="0">
                <a:latin typeface="Verdana" pitchFamily="34" charset="0"/>
              </a:rPr>
              <a:t>Parini</a:t>
            </a:r>
            <a:r>
              <a:rPr lang="en-US" dirty="0" smtClean="0">
                <a:latin typeface="Verdana" pitchFamily="34" charset="0"/>
              </a:rPr>
              <a:t>, writes about his own experiences with juggling the duties of teaching and writing.  He offers practical advice:  "A little work every day adds up. [. . .]Two pages a day adds up to a long book every year, even counting revisions" (B5).  </a:t>
            </a:r>
          </a:p>
          <a:p>
            <a:endParaRPr lang="en-US" dirty="0" smtClean="0">
              <a:latin typeface="Verdana" pitchFamily="34" charset="0"/>
            </a:endParaRPr>
          </a:p>
          <a:p>
            <a:r>
              <a:rPr lang="en-US" dirty="0" smtClean="0">
                <a:latin typeface="Verdana" pitchFamily="34" charset="0"/>
              </a:rPr>
              <a:t>Both Murray and </a:t>
            </a:r>
            <a:r>
              <a:rPr lang="en-US" dirty="0" err="1" smtClean="0">
                <a:latin typeface="Verdana" pitchFamily="34" charset="0"/>
              </a:rPr>
              <a:t>Parini</a:t>
            </a:r>
            <a:r>
              <a:rPr lang="en-US" dirty="0" smtClean="0">
                <a:latin typeface="Verdana" pitchFamily="34" charset="0"/>
              </a:rPr>
              <a:t> remind us of the importance of daily writing.</a:t>
            </a:r>
          </a:p>
          <a:p>
            <a:endParaRPr lang="en-US" dirty="0" smtClean="0"/>
          </a:p>
        </p:txBody>
      </p:sp>
      <p:sp>
        <p:nvSpPr>
          <p:cNvPr id="54276" name="Slide Number Placeholder 3"/>
          <p:cNvSpPr>
            <a:spLocks noGrp="1"/>
          </p:cNvSpPr>
          <p:nvPr>
            <p:ph type="sldNum" sz="quarter" idx="5"/>
          </p:nvPr>
        </p:nvSpPr>
        <p:spPr>
          <a:noFill/>
        </p:spPr>
        <p:txBody>
          <a:bodyPr/>
          <a:lstStyle/>
          <a:p>
            <a:fld id="{2B983D66-9D00-447B-A4F7-56C85245BA34}"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smtClean="0">
                <a:latin typeface="Verdana" pitchFamily="34" charset="0"/>
              </a:rPr>
              <a:t>We know that there is value in professional learning communities. For example, there is potential for a community of writers to encourage and support one another. We also know that within professional circles, women can be unsupportive of one another. However, there is evidence of supportive professional learning communities comprised of women, in which women have reported gaining “more pleasure and productivity in their writing lives.”  Barbara Grant has organized a week-long writing retreat for women academics twice a year in New Zealand since 1997. Most of the participants reported that attending the retreat has impacted their writing lives in meaningful ways, that it has impacted how they see themselves as academic writers and that the retreat contributed to their publication outputs.</a:t>
            </a:r>
          </a:p>
        </p:txBody>
      </p:sp>
      <p:sp>
        <p:nvSpPr>
          <p:cNvPr id="55300" name="Slide Number Placeholder 3"/>
          <p:cNvSpPr>
            <a:spLocks noGrp="1"/>
          </p:cNvSpPr>
          <p:nvPr>
            <p:ph type="sldNum" sz="quarter" idx="5"/>
          </p:nvPr>
        </p:nvSpPr>
        <p:spPr>
          <a:noFill/>
        </p:spPr>
        <p:txBody>
          <a:bodyPr/>
          <a:lstStyle/>
          <a:p>
            <a:fld id="{5DAFC0AC-66A2-4DF7-8EC8-E94E7C2A3A92}"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latin typeface="Verdana" pitchFamily="34" charset="0"/>
              </a:rPr>
              <a:t>Autoethnography</a:t>
            </a:r>
            <a:r>
              <a:rPr lang="en-US" dirty="0" smtClean="0">
                <a:latin typeface="Verdana" pitchFamily="34" charset="0"/>
              </a:rPr>
              <a:t> offered a lens for capturing the story that emerged as our academic writing group evolved. This allowed for an analysis of our behaviors, beliefs, perceptions, and attitudes to foreground our experience and narrate meaning—making in terms of our experiences. We sought to construct a portrait of ourselves as members of the writing group and will present the stories of the group here as a </a:t>
            </a:r>
            <a:r>
              <a:rPr lang="en-US" dirty="0" err="1" smtClean="0">
                <a:latin typeface="Verdana" pitchFamily="34" charset="0"/>
              </a:rPr>
              <a:t>autoethnography</a:t>
            </a:r>
            <a:r>
              <a:rPr lang="en-US" dirty="0" smtClean="0">
                <a:latin typeface="Verdana" pitchFamily="34" charset="0"/>
              </a:rPr>
              <a:t>. </a:t>
            </a:r>
          </a:p>
          <a:p>
            <a:r>
              <a:rPr lang="en-US" dirty="0" smtClean="0">
                <a:latin typeface="Verdana" pitchFamily="34" charset="0"/>
              </a:rPr>
              <a:t>We met as a whole group for an hour per week during the spring 2008 semester. Data sources included personal writing logs, weekly writing reports, written reflections, [# of?] video transcripts, </a:t>
            </a:r>
            <a:r>
              <a:rPr lang="en-US" dirty="0" err="1" smtClean="0">
                <a:latin typeface="Verdana" pitchFamily="34" charset="0"/>
              </a:rPr>
              <a:t>Pownce</a:t>
            </a:r>
            <a:r>
              <a:rPr lang="en-US" dirty="0" smtClean="0">
                <a:latin typeface="Verdana" pitchFamily="34" charset="0"/>
              </a:rPr>
              <a:t> postings, and email correspondence.</a:t>
            </a:r>
          </a:p>
          <a:p>
            <a:r>
              <a:rPr lang="en-US" dirty="0" smtClean="0">
                <a:latin typeface="Verdana" pitchFamily="34" charset="0"/>
              </a:rPr>
              <a:t>We identified the following themes related to the impact of the Writing Group [read bullets.] Robin Griffith will now elaborate on each of the themes, beginning with “Living the </a:t>
            </a:r>
            <a:r>
              <a:rPr lang="en-US" dirty="0" err="1" smtClean="0">
                <a:latin typeface="Verdana" pitchFamily="34" charset="0"/>
              </a:rPr>
              <a:t>Writerly</a:t>
            </a:r>
            <a:r>
              <a:rPr lang="en-US" dirty="0" smtClean="0">
                <a:latin typeface="Verdana" pitchFamily="34" charset="0"/>
              </a:rPr>
              <a:t> Life.”</a:t>
            </a:r>
          </a:p>
        </p:txBody>
      </p:sp>
      <p:sp>
        <p:nvSpPr>
          <p:cNvPr id="4" name="Slide Number Placeholder 3"/>
          <p:cNvSpPr>
            <a:spLocks noGrp="1"/>
          </p:cNvSpPr>
          <p:nvPr>
            <p:ph type="sldNum" sz="quarter" idx="10"/>
          </p:nvPr>
        </p:nvSpPr>
        <p:spPr/>
        <p:txBody>
          <a:bodyPr/>
          <a:lstStyle/>
          <a:p>
            <a:pPr>
              <a:defRPr/>
            </a:pPr>
            <a:fld id="{B767A51C-72E4-40EF-80FA-1CE951B6F06C}"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r>
              <a:rPr lang="en-US" smtClean="0">
                <a:latin typeface="Verdana" pitchFamily="34" charset="0"/>
              </a:rPr>
              <a:t>You most likely wouldn’t be here today if you didn’t believe that writing for publication offers significant challenges for both novice and veteran scholars. This session emerged from the impact of an alternative session that took place last year at NRC. Last year’s presenters are here to recap that session for you, after which, four of my colleagues and I will share preliminary findings from our collective auto-ethnographic study describing how we originated and planned a faculty writing support group at East Carolina University based on a writer’s workshop model. Breakout sessions will follow allowing audience members to ask further questions and to discuss how the ideas presented might impact your own writing practice. Finally, Colleen Fairbanks will serve as our discussant after which future research will be suggested.</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a:lnSpc>
                <a:spcPct val="80000"/>
              </a:lnSpc>
            </a:pPr>
            <a:r>
              <a:rPr lang="en-US" sz="1000" dirty="0" smtClean="0">
                <a:latin typeface="Verdana" pitchFamily="34" charset="0"/>
              </a:rPr>
              <a:t>As we analyzed our data, Lucy Calkins’s phrase “living the </a:t>
            </a:r>
            <a:r>
              <a:rPr lang="en-US" sz="1000" dirty="0" err="1" smtClean="0">
                <a:latin typeface="Verdana" pitchFamily="34" charset="0"/>
              </a:rPr>
              <a:t>writerly</a:t>
            </a:r>
            <a:r>
              <a:rPr lang="en-US" sz="1000" dirty="0" smtClean="0">
                <a:latin typeface="Verdana" pitchFamily="34" charset="0"/>
              </a:rPr>
              <a:t> life” resonated with us and really captured an important theme for the group.  We were becoming writers because we were living as writers.  One of the most important aspects of this </a:t>
            </a:r>
            <a:r>
              <a:rPr lang="en-US" sz="1000" dirty="0" err="1" smtClean="0">
                <a:latin typeface="Verdana" pitchFamily="34" charset="0"/>
              </a:rPr>
              <a:t>writerly</a:t>
            </a:r>
            <a:r>
              <a:rPr lang="en-US" sz="1000" dirty="0" smtClean="0">
                <a:latin typeface="Verdana" pitchFamily="34" charset="0"/>
              </a:rPr>
              <a:t> life was a commitment to writing consistently.</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We began the writer’s group with a commitment to write daily.  We all looked critically at our schedules and decided when we could commit to writing.  Some of us chose first think in the morning.  Some of us had a different time every day.  Regardless of the plan, we all had that – a plan and a commitment to write consistently.  </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We were writing consistently because we made writing a priority</a:t>
            </a:r>
          </a:p>
          <a:p>
            <a:pPr>
              <a:lnSpc>
                <a:spcPct val="80000"/>
              </a:lnSpc>
            </a:pPr>
            <a:r>
              <a:rPr lang="en-US" sz="1000" dirty="0" smtClean="0">
                <a:solidFill>
                  <a:schemeClr val="hlink"/>
                </a:solidFill>
                <a:latin typeface="Verdana" pitchFamily="34" charset="0"/>
              </a:rPr>
              <a:t>Planned Interjection [PI] Melissa</a:t>
            </a:r>
            <a:r>
              <a:rPr lang="en-US" sz="1000" dirty="0" smtClean="0">
                <a:latin typeface="Verdana" pitchFamily="34" charset="0"/>
              </a:rPr>
              <a:t> - quote about writing more in last 2 months and last 2 years</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When we aimed to write daily and we recorded our writing time, the topics about which we were writing were always on our minds.  Susan O’Leary explains that as writers we were writing even when we weren’t writing.  </a:t>
            </a:r>
          </a:p>
          <a:p>
            <a:pPr>
              <a:lnSpc>
                <a:spcPct val="80000"/>
              </a:lnSpc>
            </a:pPr>
            <a:endParaRPr lang="en-US" sz="1000" dirty="0" smtClean="0">
              <a:solidFill>
                <a:schemeClr val="hlink"/>
              </a:solidFill>
              <a:latin typeface="Verdana" pitchFamily="34" charset="0"/>
            </a:endParaRPr>
          </a:p>
          <a:p>
            <a:pPr>
              <a:lnSpc>
                <a:spcPct val="80000"/>
              </a:lnSpc>
            </a:pPr>
            <a:r>
              <a:rPr lang="en-US" sz="1000" dirty="0" smtClean="0">
                <a:solidFill>
                  <a:schemeClr val="hlink"/>
                </a:solidFill>
                <a:latin typeface="Verdana" pitchFamily="34" charset="0"/>
              </a:rPr>
              <a:t>Planned Interjection [PI] Robin- </a:t>
            </a:r>
            <a:r>
              <a:rPr lang="en-US" sz="1000" dirty="0" smtClean="0">
                <a:latin typeface="Verdana" pitchFamily="34" charset="0"/>
              </a:rPr>
              <a:t> middle of the night brainstorm – </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We began to look forward to our writing time.  Melissa sent an email to the group from her “writing retreat” in Blacksburg, VA.  Her email conveyed a sense of anticipation and enjoyment  - like the writing time was a gift to herself. </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We were living the </a:t>
            </a:r>
            <a:r>
              <a:rPr lang="en-US" sz="1000" dirty="0" err="1" smtClean="0">
                <a:latin typeface="Verdana" pitchFamily="34" charset="0"/>
              </a:rPr>
              <a:t>writerly</a:t>
            </a:r>
            <a:r>
              <a:rPr lang="en-US" sz="1000" dirty="0" smtClean="0">
                <a:latin typeface="Verdana" pitchFamily="34" charset="0"/>
              </a:rPr>
              <a:t> life because writing was becoming a part of our lives.  </a:t>
            </a:r>
          </a:p>
          <a:p>
            <a:endParaRPr lang="en-US" sz="1000" dirty="0" smtClean="0">
              <a:latin typeface="Verdana" pitchFamily="34" charset="0"/>
            </a:endParaRPr>
          </a:p>
          <a:p>
            <a:endParaRPr lang="en-US" sz="1000" dirty="0" smtClean="0"/>
          </a:p>
        </p:txBody>
      </p:sp>
      <p:sp>
        <p:nvSpPr>
          <p:cNvPr id="57348" name="Slide Number Placeholder 3"/>
          <p:cNvSpPr>
            <a:spLocks noGrp="1"/>
          </p:cNvSpPr>
          <p:nvPr>
            <p:ph type="sldNum" sz="quarter" idx="5"/>
          </p:nvPr>
        </p:nvSpPr>
        <p:spPr>
          <a:noFill/>
        </p:spPr>
        <p:txBody>
          <a:bodyPr/>
          <a:lstStyle/>
          <a:p>
            <a:fld id="{06C03B50-FDB4-421D-A423-BAFAA009A7F1}"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dirty="0" smtClean="0">
                <a:latin typeface="Verdana" pitchFamily="34" charset="0"/>
              </a:rPr>
              <a:t>We also discovered or REDISCOVERED that writing is a process that takes time, involves many revisions, and sometimes results in rejections</a:t>
            </a:r>
          </a:p>
          <a:p>
            <a:endParaRPr lang="en-US" dirty="0" smtClean="0">
              <a:latin typeface="Verdana" pitchFamily="34" charset="0"/>
            </a:endParaRPr>
          </a:p>
          <a:p>
            <a:r>
              <a:rPr lang="en-US" dirty="0" smtClean="0">
                <a:latin typeface="Verdana" pitchFamily="34" charset="0"/>
              </a:rPr>
              <a:t>Group members reminded each other that “they can’t accept it if you don’t submit it!”  So we were constantly encouraging one another to put our writing out there.</a:t>
            </a:r>
          </a:p>
          <a:p>
            <a:endParaRPr lang="en-US" dirty="0" smtClean="0">
              <a:latin typeface="Verdana" pitchFamily="34" charset="0"/>
            </a:endParaRPr>
          </a:p>
          <a:p>
            <a:r>
              <a:rPr lang="en-US" dirty="0" smtClean="0">
                <a:latin typeface="Verdana" pitchFamily="34" charset="0"/>
              </a:rPr>
              <a:t>When we were rejected, group members wouldn’t allow others to stew too long.  </a:t>
            </a:r>
          </a:p>
          <a:p>
            <a:endParaRPr lang="en-US" dirty="0" smtClean="0">
              <a:latin typeface="Verdana" pitchFamily="34" charset="0"/>
            </a:endParaRPr>
          </a:p>
          <a:p>
            <a:r>
              <a:rPr lang="en-US" dirty="0" smtClean="0">
                <a:solidFill>
                  <a:schemeClr val="hlink"/>
                </a:solidFill>
                <a:latin typeface="Verdana" pitchFamily="34" charset="0"/>
              </a:rPr>
              <a:t>[PI] Robin -</a:t>
            </a:r>
            <a:r>
              <a:rPr lang="en-US" dirty="0" smtClean="0">
                <a:latin typeface="Verdana" pitchFamily="34" charset="0"/>
              </a:rPr>
              <a:t> After my RTE rejection, the group asked me the next week where I was submitting  the revised manuscript.</a:t>
            </a:r>
          </a:p>
          <a:p>
            <a:endParaRPr lang="en-US" dirty="0" smtClean="0">
              <a:latin typeface="Verdana" pitchFamily="34" charset="0"/>
            </a:endParaRPr>
          </a:p>
        </p:txBody>
      </p:sp>
      <p:sp>
        <p:nvSpPr>
          <p:cNvPr id="58372" name="Slide Number Placeholder 3"/>
          <p:cNvSpPr>
            <a:spLocks noGrp="1"/>
          </p:cNvSpPr>
          <p:nvPr>
            <p:ph type="sldNum" sz="quarter" idx="5"/>
          </p:nvPr>
        </p:nvSpPr>
        <p:spPr>
          <a:noFill/>
        </p:spPr>
        <p:txBody>
          <a:bodyPr/>
          <a:lstStyle/>
          <a:p>
            <a:fld id="{B9191E07-5E6C-40EE-9687-385E592DE9D3}"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xfrm>
            <a:off x="685800" y="4343400"/>
            <a:ext cx="5715000" cy="4648200"/>
          </a:xfrm>
          <a:noFill/>
          <a:ln/>
        </p:spPr>
        <p:txBody>
          <a:bodyPr/>
          <a:lstStyle/>
          <a:p>
            <a:r>
              <a:rPr lang="en-US" dirty="0" smtClean="0">
                <a:latin typeface="Verdana" pitchFamily="34" charset="0"/>
              </a:rPr>
              <a:t>Our group realized that a writer’s life ebbs and flows between peaks and valleys.</a:t>
            </a:r>
          </a:p>
          <a:p>
            <a:endParaRPr lang="en-US" sz="400" dirty="0" smtClean="0">
              <a:latin typeface="Verdana" pitchFamily="34" charset="0"/>
            </a:endParaRPr>
          </a:p>
          <a:p>
            <a:r>
              <a:rPr lang="en-US" dirty="0" smtClean="0">
                <a:latin typeface="Verdana" pitchFamily="34" charset="0"/>
              </a:rPr>
              <a:t>We all had periods of writer’s block and flagging enthusiasm about a piece but the group meetings kept our momentum moving forward.  </a:t>
            </a:r>
          </a:p>
          <a:p>
            <a:endParaRPr lang="en-US" sz="400" dirty="0" smtClean="0">
              <a:solidFill>
                <a:schemeClr val="hlink"/>
              </a:solidFill>
              <a:latin typeface="Verdana" pitchFamily="34" charset="0"/>
            </a:endParaRPr>
          </a:p>
          <a:p>
            <a:r>
              <a:rPr lang="en-US" dirty="0" smtClean="0">
                <a:latin typeface="Verdana" pitchFamily="34" charset="0"/>
              </a:rPr>
              <a:t>Just as annual reports were due, the writer’s group hit a valley.  </a:t>
            </a:r>
          </a:p>
          <a:p>
            <a:r>
              <a:rPr lang="en-US" dirty="0" smtClean="0">
                <a:solidFill>
                  <a:schemeClr val="hlink"/>
                </a:solidFill>
                <a:latin typeface="Verdana" pitchFamily="34" charset="0"/>
              </a:rPr>
              <a:t>[PI] - Elizabeth</a:t>
            </a:r>
            <a:r>
              <a:rPr lang="en-US" dirty="0" smtClean="0">
                <a:latin typeface="Verdana" pitchFamily="34" charset="0"/>
              </a:rPr>
              <a:t> quote on </a:t>
            </a:r>
            <a:r>
              <a:rPr lang="en-US" dirty="0" err="1" smtClean="0">
                <a:latin typeface="Verdana" pitchFamily="34" charset="0"/>
              </a:rPr>
              <a:t>Pownce</a:t>
            </a:r>
            <a:r>
              <a:rPr lang="en-US" dirty="0" smtClean="0">
                <a:latin typeface="Verdana" pitchFamily="34" charset="0"/>
              </a:rPr>
              <a:t> on March 11. </a:t>
            </a:r>
          </a:p>
          <a:p>
            <a:endParaRPr lang="en-US" sz="400" dirty="0" smtClean="0">
              <a:latin typeface="Verdana" pitchFamily="34" charset="0"/>
            </a:endParaRPr>
          </a:p>
          <a:p>
            <a:r>
              <a:rPr lang="en-US" dirty="0" smtClean="0">
                <a:solidFill>
                  <a:schemeClr val="hlink"/>
                </a:solidFill>
                <a:latin typeface="Verdana" pitchFamily="34" charset="0"/>
              </a:rPr>
              <a:t>[PI] - Terry</a:t>
            </a:r>
            <a:r>
              <a:rPr lang="en-US" dirty="0" smtClean="0">
                <a:latin typeface="Verdana" pitchFamily="34" charset="0"/>
              </a:rPr>
              <a:t> had a manuscript accepted by The Reading Teacher, a HUGE high.  A few days later they learned that another article had been lost by the editor and the next day they learned that their Reader’s Theater manuscript had been rejected.</a:t>
            </a:r>
          </a:p>
          <a:p>
            <a:endParaRPr lang="en-US" sz="400" dirty="0" smtClean="0">
              <a:latin typeface="Verdana" pitchFamily="34" charset="0"/>
            </a:endParaRPr>
          </a:p>
          <a:p>
            <a:r>
              <a:rPr lang="en-US" dirty="0" smtClean="0">
                <a:latin typeface="Verdana" pitchFamily="34" charset="0"/>
              </a:rPr>
              <a:t>During our phone conference with Beth </a:t>
            </a:r>
            <a:r>
              <a:rPr lang="en-US" dirty="0" err="1" smtClean="0">
                <a:latin typeface="Verdana" pitchFamily="34" charset="0"/>
              </a:rPr>
              <a:t>Maloch</a:t>
            </a:r>
            <a:r>
              <a:rPr lang="en-US" dirty="0" smtClean="0">
                <a:latin typeface="Verdana" pitchFamily="34" charset="0"/>
              </a:rPr>
              <a:t>, we were encouraged to know that she too had times of decreased productivity. </a:t>
            </a:r>
          </a:p>
          <a:p>
            <a:endParaRPr lang="en-US" sz="400" dirty="0" smtClean="0">
              <a:latin typeface="Verdana" pitchFamily="34" charset="0"/>
            </a:endParaRPr>
          </a:p>
          <a:p>
            <a:r>
              <a:rPr lang="en-US" dirty="0" smtClean="0">
                <a:latin typeface="Verdana" pitchFamily="34" charset="0"/>
              </a:rPr>
              <a:t>Elizabeth often reminded the group that even Dick </a:t>
            </a:r>
            <a:r>
              <a:rPr lang="en-US" dirty="0" err="1" smtClean="0">
                <a:latin typeface="Verdana" pitchFamily="34" charset="0"/>
              </a:rPr>
              <a:t>Allington</a:t>
            </a:r>
            <a:r>
              <a:rPr lang="en-US" dirty="0" smtClean="0">
                <a:latin typeface="Verdana" pitchFamily="34" charset="0"/>
              </a:rPr>
              <a:t> was rejected.  His seminal pieces were rejected many times before they were finally accepted into print.  That gives us hope.</a:t>
            </a:r>
          </a:p>
          <a:p>
            <a:r>
              <a:rPr lang="en-US" dirty="0" smtClean="0">
                <a:latin typeface="Verdana" pitchFamily="34" charset="0"/>
              </a:rPr>
              <a:t> </a:t>
            </a:r>
          </a:p>
          <a:p>
            <a:endParaRPr lang="en-US" dirty="0" smtClean="0">
              <a:latin typeface="Verdana" pitchFamily="34" charset="0"/>
            </a:endParaRPr>
          </a:p>
          <a:p>
            <a:endParaRPr lang="en-US" dirty="0" smtClean="0"/>
          </a:p>
          <a:p>
            <a:endParaRPr lang="en-US" dirty="0" smtClean="0"/>
          </a:p>
        </p:txBody>
      </p:sp>
      <p:sp>
        <p:nvSpPr>
          <p:cNvPr id="59396" name="Slide Number Placeholder 3"/>
          <p:cNvSpPr>
            <a:spLocks noGrp="1"/>
          </p:cNvSpPr>
          <p:nvPr>
            <p:ph type="sldNum" sz="quarter" idx="5"/>
          </p:nvPr>
        </p:nvSpPr>
        <p:spPr>
          <a:noFill/>
        </p:spPr>
        <p:txBody>
          <a:bodyPr/>
          <a:lstStyle/>
          <a:p>
            <a:fld id="{0E5F8845-4E34-48F5-9ED5-D3F564CA531D}"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sz="1100" dirty="0" smtClean="0">
                <a:latin typeface="Verdana" pitchFamily="34" charset="0"/>
              </a:rPr>
              <a:t>Our writer’s group found that writers talk about writing with other writers.</a:t>
            </a:r>
          </a:p>
          <a:p>
            <a:endParaRPr lang="en-US" sz="1100" dirty="0" smtClean="0">
              <a:latin typeface="Verdana" pitchFamily="34" charset="0"/>
            </a:endParaRPr>
          </a:p>
          <a:p>
            <a:r>
              <a:rPr lang="en-US" sz="1100" dirty="0" smtClean="0">
                <a:latin typeface="Verdana" pitchFamily="34" charset="0"/>
              </a:rPr>
              <a:t>To move beyond rejections and to work through the many revisions, we discovered that it helps to talk with other writers about our writing.  </a:t>
            </a:r>
          </a:p>
          <a:p>
            <a:endParaRPr lang="en-US" sz="1100" dirty="0" smtClean="0">
              <a:latin typeface="Verdana" pitchFamily="34" charset="0"/>
            </a:endParaRPr>
          </a:p>
          <a:p>
            <a:r>
              <a:rPr lang="en-US" sz="1100" dirty="0" smtClean="0">
                <a:latin typeface="Verdana" pitchFamily="34" charset="0"/>
              </a:rPr>
              <a:t>Sometimes that talk occurred during WG meetings.  </a:t>
            </a:r>
            <a:r>
              <a:rPr lang="en-US" sz="1100" dirty="0" smtClean="0">
                <a:solidFill>
                  <a:schemeClr val="hlink"/>
                </a:solidFill>
                <a:latin typeface="Verdana" pitchFamily="34" charset="0"/>
              </a:rPr>
              <a:t>[PI] – Melissa </a:t>
            </a:r>
            <a:r>
              <a:rPr lang="en-US" sz="1100" dirty="0" smtClean="0">
                <a:latin typeface="Verdana" pitchFamily="34" charset="0"/>
              </a:rPr>
              <a:t>“When I write every day, I WANT to talk about my writing.  When I don’t write every day, I pray that no one will ask me about my writing.” </a:t>
            </a:r>
          </a:p>
          <a:p>
            <a:endParaRPr lang="en-US" sz="1100" dirty="0" smtClean="0">
              <a:latin typeface="Verdana" pitchFamily="34" charset="0"/>
            </a:endParaRPr>
          </a:p>
          <a:p>
            <a:r>
              <a:rPr lang="en-US" sz="1100" dirty="0" smtClean="0">
                <a:latin typeface="Verdana" pitchFamily="34" charset="0"/>
              </a:rPr>
              <a:t>and sometimes we arranged for peer conferences outside of the regular meeting time on an as needed basis. </a:t>
            </a:r>
            <a:r>
              <a:rPr lang="en-US" sz="1100" dirty="0" smtClean="0">
                <a:solidFill>
                  <a:schemeClr val="hlink"/>
                </a:solidFill>
                <a:latin typeface="Verdana" pitchFamily="34" charset="0"/>
              </a:rPr>
              <a:t>[PI] – Robin </a:t>
            </a:r>
            <a:r>
              <a:rPr lang="en-US" sz="1100" dirty="0" smtClean="0">
                <a:latin typeface="Verdana" pitchFamily="34" charset="0"/>
              </a:rPr>
              <a:t> - when I was really struggling with a manuscript, I requested a peer conference and Terry let me talk through my writing.  These peer conferences helped move us forward much like the writing conferences in </a:t>
            </a:r>
            <a:r>
              <a:rPr lang="en-US" sz="1100" dirty="0" err="1" smtClean="0">
                <a:latin typeface="Verdana" pitchFamily="34" charset="0"/>
              </a:rPr>
              <a:t>ww</a:t>
            </a:r>
            <a:r>
              <a:rPr lang="en-US" sz="1100" dirty="0" smtClean="0">
                <a:latin typeface="Verdana" pitchFamily="34" charset="0"/>
              </a:rPr>
              <a:t>.</a:t>
            </a:r>
          </a:p>
          <a:p>
            <a:endParaRPr lang="en-US" sz="1100" dirty="0" smtClean="0">
              <a:latin typeface="Verdana" pitchFamily="34" charset="0"/>
            </a:endParaRPr>
          </a:p>
          <a:p>
            <a:r>
              <a:rPr lang="en-US" sz="1100" dirty="0" smtClean="0">
                <a:solidFill>
                  <a:schemeClr val="hlink"/>
                </a:solidFill>
                <a:latin typeface="Verdana" pitchFamily="34" charset="0"/>
              </a:rPr>
              <a:t>[PI] - Melissa</a:t>
            </a:r>
            <a:r>
              <a:rPr lang="en-US" sz="1100" dirty="0" smtClean="0">
                <a:latin typeface="Verdana" pitchFamily="34" charset="0"/>
              </a:rPr>
              <a:t> “offering feedback to group members was often as beneficial as doing my own writing.  It served as a mirror for seeing what I do (or don’t do) as a writer.”</a:t>
            </a:r>
          </a:p>
        </p:txBody>
      </p:sp>
      <p:sp>
        <p:nvSpPr>
          <p:cNvPr id="60420" name="Slide Number Placeholder 3"/>
          <p:cNvSpPr>
            <a:spLocks noGrp="1"/>
          </p:cNvSpPr>
          <p:nvPr>
            <p:ph type="sldNum" sz="quarter" idx="5"/>
          </p:nvPr>
        </p:nvSpPr>
        <p:spPr>
          <a:noFill/>
        </p:spPr>
        <p:txBody>
          <a:bodyPr/>
          <a:lstStyle/>
          <a:p>
            <a:fld id="{2A4E781A-2677-4118-B311-772D3D0A3E65}"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dirty="0" smtClean="0">
                <a:latin typeface="Verdana" pitchFamily="34" charset="0"/>
              </a:rPr>
              <a:t>We came together as fellow academics but we quickly became a network of support for one another as writers and fellow academics.  We acknowledged and celebrated our complex and important roles outside of the group – mothers, wives, teachers, caregivers.  We were a network of support.</a:t>
            </a:r>
          </a:p>
          <a:p>
            <a:endParaRPr lang="en-US" dirty="0" smtClean="0">
              <a:latin typeface="Verdana" pitchFamily="34" charset="0"/>
            </a:endParaRPr>
          </a:p>
          <a:p>
            <a:r>
              <a:rPr lang="en-US" dirty="0" smtClean="0">
                <a:solidFill>
                  <a:schemeClr val="hlink"/>
                </a:solidFill>
                <a:latin typeface="Verdana" pitchFamily="34" charset="0"/>
              </a:rPr>
              <a:t>[PI] – </a:t>
            </a:r>
            <a:r>
              <a:rPr lang="en-US" dirty="0" err="1" smtClean="0">
                <a:solidFill>
                  <a:schemeClr val="hlink"/>
                </a:solidFill>
                <a:latin typeface="Verdana" pitchFamily="34" charset="0"/>
              </a:rPr>
              <a:t>Johna</a:t>
            </a:r>
            <a:r>
              <a:rPr lang="en-US" dirty="0" smtClean="0">
                <a:solidFill>
                  <a:schemeClr val="hlink"/>
                </a:solidFill>
                <a:latin typeface="Verdana" pitchFamily="34" charset="0"/>
              </a:rPr>
              <a:t> – “Every time there was a success or a stumble of a group member, I felt that success or stumble as if it were my own.”</a:t>
            </a:r>
          </a:p>
          <a:p>
            <a:endParaRPr lang="en-US" dirty="0" smtClean="0">
              <a:latin typeface="Verdana" pitchFamily="34" charset="0"/>
            </a:endParaRPr>
          </a:p>
          <a:p>
            <a:r>
              <a:rPr lang="en-US" dirty="0" smtClean="0">
                <a:solidFill>
                  <a:schemeClr val="hlink"/>
                </a:solidFill>
                <a:latin typeface="Verdana" pitchFamily="34" charset="0"/>
              </a:rPr>
              <a:t>[PI] – Melissa- </a:t>
            </a:r>
            <a:r>
              <a:rPr lang="en-US" dirty="0" smtClean="0">
                <a:latin typeface="Verdana" pitchFamily="34" charset="0"/>
              </a:rPr>
              <a:t> email </a:t>
            </a:r>
          </a:p>
          <a:p>
            <a:endParaRPr lang="en-US" dirty="0" smtClean="0">
              <a:latin typeface="Verdana" pitchFamily="34" charset="0"/>
            </a:endParaRPr>
          </a:p>
          <a:p>
            <a:endParaRPr lang="en-US" dirty="0" smtClean="0">
              <a:latin typeface="Verdana" pitchFamily="34" charset="0"/>
            </a:endParaRPr>
          </a:p>
        </p:txBody>
      </p:sp>
      <p:sp>
        <p:nvSpPr>
          <p:cNvPr id="61444" name="Slide Number Placeholder 3"/>
          <p:cNvSpPr>
            <a:spLocks noGrp="1"/>
          </p:cNvSpPr>
          <p:nvPr>
            <p:ph type="sldNum" sz="quarter" idx="5"/>
          </p:nvPr>
        </p:nvSpPr>
        <p:spPr>
          <a:noFill/>
        </p:spPr>
        <p:txBody>
          <a:bodyPr/>
          <a:lstStyle/>
          <a:p>
            <a:fld id="{B81D2E4C-9DCC-41E0-BDB4-777CC761D7EB}"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smtClean="0">
                <a:latin typeface="Verdana" pitchFamily="34" charset="0"/>
              </a:rPr>
              <a:t>As you well know, the life of a faculty member involves many obstacles that can easily keep us from writing.  </a:t>
            </a:r>
          </a:p>
          <a:p>
            <a:endParaRPr lang="en-US" smtClean="0">
              <a:latin typeface="Verdana" pitchFamily="34" charset="0"/>
            </a:endParaRPr>
          </a:p>
          <a:p>
            <a:r>
              <a:rPr lang="en-US" smtClean="0">
                <a:latin typeface="Verdana" pitchFamily="34" charset="0"/>
              </a:rPr>
              <a:t>These obstacles and challenges were acknowledged but were not accepted as excuses.  We continually asked, “what can we do to keep writing as a priority?”  </a:t>
            </a:r>
          </a:p>
          <a:p>
            <a:endParaRPr lang="en-US" smtClean="0">
              <a:latin typeface="Verdana" pitchFamily="34" charset="0"/>
            </a:endParaRPr>
          </a:p>
          <a:p>
            <a:r>
              <a:rPr lang="en-US" smtClean="0">
                <a:latin typeface="Verdana" pitchFamily="34" charset="0"/>
              </a:rPr>
              <a:t>During one of our first meetings, Terry had us brainstorm things that keep us from writing.  The act of writing down our obstacles  forced us to identify our barriers, acknowledge them and guard against them.  </a:t>
            </a:r>
          </a:p>
          <a:p>
            <a:r>
              <a:rPr lang="en-US" smtClean="0">
                <a:latin typeface="Verdana" pitchFamily="34" charset="0"/>
              </a:rPr>
              <a:t>	</a:t>
            </a:r>
          </a:p>
          <a:p>
            <a:r>
              <a:rPr lang="en-US" smtClean="0">
                <a:latin typeface="Verdana" pitchFamily="34" charset="0"/>
              </a:rPr>
              <a:t>One aspects that helped the group move forward as writers and researchers was accountability.  </a:t>
            </a:r>
          </a:p>
          <a:p>
            <a:r>
              <a:rPr lang="en-US" smtClean="0">
                <a:latin typeface="Verdana" pitchFamily="34" charset="0"/>
              </a:rPr>
              <a:t>During a phone conference with Beth Maloch </a:t>
            </a:r>
            <a:r>
              <a:rPr lang="en-US" smtClean="0">
                <a:solidFill>
                  <a:schemeClr val="hlink"/>
                </a:solidFill>
                <a:latin typeface="Verdana" pitchFamily="34" charset="0"/>
              </a:rPr>
              <a:t>[PI] – Elizabeth – </a:t>
            </a:r>
            <a:r>
              <a:rPr lang="en-US" smtClean="0">
                <a:latin typeface="Verdana" pitchFamily="34" charset="0"/>
              </a:rPr>
              <a:t> “tail between my legs” quote</a:t>
            </a:r>
          </a:p>
          <a:p>
            <a:endParaRPr lang="en-US" smtClean="0">
              <a:latin typeface="Verdana" pitchFamily="34" charset="0"/>
            </a:endParaRPr>
          </a:p>
          <a:p>
            <a:endParaRPr lang="en-US" smtClean="0"/>
          </a:p>
        </p:txBody>
      </p:sp>
      <p:sp>
        <p:nvSpPr>
          <p:cNvPr id="62468" name="Slide Number Placeholder 3"/>
          <p:cNvSpPr>
            <a:spLocks noGrp="1"/>
          </p:cNvSpPr>
          <p:nvPr>
            <p:ph type="sldNum" sz="quarter" idx="5"/>
          </p:nvPr>
        </p:nvSpPr>
        <p:spPr>
          <a:noFill/>
        </p:spPr>
        <p:txBody>
          <a:bodyPr/>
          <a:lstStyle/>
          <a:p>
            <a:fld id="{307AF319-9028-453C-A4E9-277733D56EEC}"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smtClean="0">
                <a:latin typeface="Verdana" pitchFamily="34" charset="0"/>
              </a:rPr>
              <a:t>The weekly writer’s group meetings jump started our writing and reenergized us.  The meetings gave us momentum.</a:t>
            </a:r>
          </a:p>
          <a:p>
            <a:endParaRPr lang="en-US" smtClean="0">
              <a:latin typeface="Verdana" pitchFamily="34" charset="0"/>
            </a:endParaRPr>
          </a:p>
          <a:p>
            <a:r>
              <a:rPr lang="en-US" smtClean="0">
                <a:latin typeface="Verdana" pitchFamily="34" charset="0"/>
              </a:rPr>
              <a:t>Each week, we had to share what we had accomplished as writers and “report out” on our writing progress.  These  writing reports from our colleagues served as “positive peer pressure” and a form of friendly competitiveness.  </a:t>
            </a:r>
          </a:p>
          <a:p>
            <a:endParaRPr lang="en-US" smtClean="0">
              <a:latin typeface="Verdana" pitchFamily="34" charset="0"/>
            </a:endParaRPr>
          </a:p>
          <a:p>
            <a:r>
              <a:rPr lang="en-US" smtClean="0">
                <a:solidFill>
                  <a:schemeClr val="hlink"/>
                </a:solidFill>
                <a:latin typeface="Verdana" pitchFamily="34" charset="0"/>
              </a:rPr>
              <a:t>[PI] - Elizabeth</a:t>
            </a:r>
            <a:r>
              <a:rPr lang="en-US" smtClean="0">
                <a:latin typeface="Verdana" pitchFamily="34" charset="0"/>
              </a:rPr>
              <a:t>  “On Feb. 26</a:t>
            </a:r>
            <a:r>
              <a:rPr lang="en-US" baseline="30000" smtClean="0">
                <a:latin typeface="Verdana" pitchFamily="34" charset="0"/>
              </a:rPr>
              <a:t>th</a:t>
            </a:r>
            <a:r>
              <a:rPr lang="en-US" smtClean="0">
                <a:latin typeface="Verdana" pitchFamily="34" charset="0"/>
              </a:rPr>
              <a:t>, Robin reported that she wrote for 11 hours.  I remember thinking, if Robin can do that and manage her family, surely I can do it too.  It really got to me and the following week, I worked especially hard to make my writing a priority and I proudly reported 9 hours of writing on a manuscript.</a:t>
            </a:r>
          </a:p>
        </p:txBody>
      </p:sp>
      <p:sp>
        <p:nvSpPr>
          <p:cNvPr id="63492" name="Slide Number Placeholder 3"/>
          <p:cNvSpPr>
            <a:spLocks noGrp="1"/>
          </p:cNvSpPr>
          <p:nvPr>
            <p:ph type="sldNum" sz="quarter" idx="5"/>
          </p:nvPr>
        </p:nvSpPr>
        <p:spPr>
          <a:noFill/>
        </p:spPr>
        <p:txBody>
          <a:bodyPr/>
          <a:lstStyle/>
          <a:p>
            <a:fld id="{3B2AFC1E-0532-44FC-850C-AA8666D7A2EF}"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xfrm>
            <a:off x="685800" y="4343400"/>
            <a:ext cx="5867400" cy="4419600"/>
          </a:xfrm>
          <a:noFill/>
          <a:ln/>
        </p:spPr>
        <p:txBody>
          <a:bodyPr/>
          <a:lstStyle/>
          <a:p>
            <a:pPr>
              <a:lnSpc>
                <a:spcPct val="80000"/>
              </a:lnSpc>
            </a:pPr>
            <a:r>
              <a:rPr lang="en-US" sz="1000" dirty="0" smtClean="0">
                <a:latin typeface="Verdana" pitchFamily="34" charset="0"/>
              </a:rPr>
              <a:t>Another important aspect of the writer’s group was TRUST.</a:t>
            </a:r>
          </a:p>
          <a:p>
            <a:pPr>
              <a:lnSpc>
                <a:spcPct val="80000"/>
              </a:lnSpc>
            </a:pPr>
            <a:endParaRPr lang="en-US" sz="400" dirty="0" smtClean="0">
              <a:latin typeface="Verdana" pitchFamily="34" charset="0"/>
            </a:endParaRPr>
          </a:p>
          <a:p>
            <a:pPr>
              <a:lnSpc>
                <a:spcPct val="80000"/>
              </a:lnSpc>
            </a:pPr>
            <a:r>
              <a:rPr lang="en-US" sz="1000" dirty="0" smtClean="0">
                <a:latin typeface="Verdana" pitchFamily="34" charset="0"/>
              </a:rPr>
              <a:t>We all know how intimidating it can be to share our writing with others.  Peter Elbow reminds us that  “Sharing your writing is like running naked through the park.”</a:t>
            </a:r>
          </a:p>
          <a:p>
            <a:pPr>
              <a:lnSpc>
                <a:spcPct val="80000"/>
              </a:lnSpc>
            </a:pPr>
            <a:endParaRPr lang="en-US" sz="400" dirty="0" smtClean="0">
              <a:latin typeface="Verdana" pitchFamily="34" charset="0"/>
            </a:endParaRPr>
          </a:p>
          <a:p>
            <a:pPr>
              <a:lnSpc>
                <a:spcPct val="80000"/>
              </a:lnSpc>
            </a:pPr>
            <a:r>
              <a:rPr lang="en-US" sz="1000" dirty="0" smtClean="0">
                <a:latin typeface="Verdana" pitchFamily="34" charset="0"/>
              </a:rPr>
              <a:t>The writer’s group was a safe place for us to grow as writers.  After a few weeks,  we trusted our group members enough and felt confident enough to send our manuscripts to members of the WG for peer review.  That feedback was extremely valuable.  It was like going through the first round of a peer review process without fear of rejection.  </a:t>
            </a:r>
          </a:p>
          <a:p>
            <a:pPr>
              <a:lnSpc>
                <a:spcPct val="80000"/>
              </a:lnSpc>
            </a:pPr>
            <a:endParaRPr lang="en-US" sz="1000" dirty="0" smtClean="0">
              <a:latin typeface="Verdana" pitchFamily="34" charset="0"/>
            </a:endParaRPr>
          </a:p>
          <a:p>
            <a:pPr>
              <a:lnSpc>
                <a:spcPct val="80000"/>
              </a:lnSpc>
            </a:pPr>
            <a:r>
              <a:rPr lang="en-US" sz="1000" dirty="0" smtClean="0">
                <a:latin typeface="Verdana" pitchFamily="34" charset="0"/>
              </a:rPr>
              <a:t>Elizabeth and Terry have been or are currently editors of the Journal of Curriculum &amp; Instruction so they bring priceless expertise to the review process.  We all feel that we are much better reviewers as a result of participating in the WG. We know what kind of feedback will help a writer and we take that into account when we review manuscripts now.</a:t>
            </a:r>
          </a:p>
          <a:p>
            <a:pPr>
              <a:lnSpc>
                <a:spcPct val="80000"/>
              </a:lnSpc>
            </a:pPr>
            <a:endParaRPr lang="en-US" sz="400" dirty="0" smtClean="0">
              <a:latin typeface="Verdana" pitchFamily="34" charset="0"/>
            </a:endParaRPr>
          </a:p>
          <a:p>
            <a:pPr>
              <a:lnSpc>
                <a:spcPct val="80000"/>
              </a:lnSpc>
            </a:pPr>
            <a:r>
              <a:rPr lang="en-US" sz="1000" dirty="0" smtClean="0">
                <a:solidFill>
                  <a:schemeClr val="hlink"/>
                </a:solidFill>
                <a:latin typeface="Verdana" pitchFamily="34" charset="0"/>
              </a:rPr>
              <a:t>[PI] – Terry – </a:t>
            </a:r>
            <a:r>
              <a:rPr lang="en-US" sz="1000" dirty="0" smtClean="0">
                <a:latin typeface="Verdana" pitchFamily="34" charset="0"/>
              </a:rPr>
              <a:t>I know the Reading Teacher piece would not have been accepted without this peer review process.</a:t>
            </a:r>
          </a:p>
          <a:p>
            <a:pPr>
              <a:lnSpc>
                <a:spcPct val="80000"/>
              </a:lnSpc>
            </a:pPr>
            <a:endParaRPr lang="en-US" sz="400" dirty="0" smtClean="0">
              <a:latin typeface="Verdana" pitchFamily="34" charset="0"/>
            </a:endParaRPr>
          </a:p>
          <a:p>
            <a:pPr>
              <a:lnSpc>
                <a:spcPct val="80000"/>
              </a:lnSpc>
            </a:pPr>
            <a:r>
              <a:rPr lang="en-US" sz="1000" dirty="0" smtClean="0">
                <a:solidFill>
                  <a:schemeClr val="hlink"/>
                </a:solidFill>
                <a:latin typeface="Verdana" pitchFamily="34" charset="0"/>
              </a:rPr>
              <a:t>[PI] – Elizabeth – </a:t>
            </a:r>
            <a:r>
              <a:rPr lang="en-US" sz="1000" dirty="0" smtClean="0">
                <a:latin typeface="Verdana" pitchFamily="34" charset="0"/>
              </a:rPr>
              <a:t>The give and take of peer review</a:t>
            </a:r>
          </a:p>
          <a:p>
            <a:pPr>
              <a:lnSpc>
                <a:spcPct val="80000"/>
              </a:lnSpc>
            </a:pPr>
            <a:endParaRPr lang="en-US" sz="400" dirty="0" smtClean="0">
              <a:latin typeface="Verdana" pitchFamily="34" charset="0"/>
            </a:endParaRPr>
          </a:p>
          <a:p>
            <a:pPr>
              <a:lnSpc>
                <a:spcPct val="80000"/>
              </a:lnSpc>
            </a:pPr>
            <a:r>
              <a:rPr lang="en-US" sz="1000" dirty="0" smtClean="0">
                <a:latin typeface="Verdana" pitchFamily="34" charset="0"/>
              </a:rPr>
              <a:t>Failure and success were valued.  Group members could truly appreciate our successes because they understood the challenges of writing. </a:t>
            </a:r>
          </a:p>
          <a:p>
            <a:pPr>
              <a:lnSpc>
                <a:spcPct val="80000"/>
              </a:lnSpc>
            </a:pPr>
            <a:endParaRPr lang="en-US" sz="400" dirty="0" smtClean="0">
              <a:solidFill>
                <a:schemeClr val="hlink"/>
              </a:solidFill>
              <a:latin typeface="Verdana" pitchFamily="34" charset="0"/>
            </a:endParaRPr>
          </a:p>
          <a:p>
            <a:pPr>
              <a:lnSpc>
                <a:spcPct val="80000"/>
              </a:lnSpc>
            </a:pPr>
            <a:r>
              <a:rPr lang="en-US" sz="1000" dirty="0" smtClean="0">
                <a:solidFill>
                  <a:schemeClr val="hlink"/>
                </a:solidFill>
                <a:latin typeface="Verdana" pitchFamily="34" charset="0"/>
              </a:rPr>
              <a:t>[PI] – Robin –</a:t>
            </a:r>
            <a:r>
              <a:rPr lang="en-US" sz="1000" dirty="0" smtClean="0">
                <a:latin typeface="Verdana" pitchFamily="34" charset="0"/>
              </a:rPr>
              <a:t> When one of my “labor of love” manuscripts was accepted, You know the drill, you open the email… Dear so and so, We are pleased to inform you that your manuscript has been accepted…”  and you do the touchdown dance.  Admit it, you’ve all done it!  After I danced, I emailed the group to celebrate even before she contacted my husband and family members. I knew the group would just “get it.”  I think I wrote something like, “Did you feel the building shake? That was me jumping up and down.”</a:t>
            </a:r>
          </a:p>
        </p:txBody>
      </p:sp>
      <p:sp>
        <p:nvSpPr>
          <p:cNvPr id="64516" name="Slide Number Placeholder 3"/>
          <p:cNvSpPr>
            <a:spLocks noGrp="1"/>
          </p:cNvSpPr>
          <p:nvPr>
            <p:ph type="sldNum" sz="quarter" idx="5"/>
          </p:nvPr>
        </p:nvSpPr>
        <p:spPr>
          <a:noFill/>
        </p:spPr>
        <p:txBody>
          <a:bodyPr/>
          <a:lstStyle/>
          <a:p>
            <a:fld id="{C35E1A0F-0E57-40A8-BF1C-E7836EBB0377}"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US" smtClean="0">
                <a:latin typeface="Verdana" pitchFamily="34" charset="0"/>
              </a:rPr>
              <a:t>The network of support increased our confidence as writers.  We began to address each other as “fellow writers” and we thought of ourselves as writers.</a:t>
            </a:r>
          </a:p>
          <a:p>
            <a:endParaRPr lang="en-US" smtClean="0">
              <a:latin typeface="Verdana" pitchFamily="34" charset="0"/>
            </a:endParaRPr>
          </a:p>
          <a:p>
            <a:r>
              <a:rPr lang="en-US" smtClean="0">
                <a:solidFill>
                  <a:schemeClr val="hlink"/>
                </a:solidFill>
                <a:latin typeface="Verdana" pitchFamily="34" charset="0"/>
              </a:rPr>
              <a:t>[PI] – Terry</a:t>
            </a:r>
            <a:r>
              <a:rPr lang="en-US" smtClean="0">
                <a:latin typeface="Verdana" pitchFamily="34" charset="0"/>
              </a:rPr>
              <a:t> – quote  - proud of the products</a:t>
            </a:r>
          </a:p>
          <a:p>
            <a:endParaRPr lang="en-US" smtClean="0">
              <a:solidFill>
                <a:schemeClr val="accent2"/>
              </a:solidFill>
              <a:latin typeface="Verdana" pitchFamily="34" charset="0"/>
            </a:endParaRPr>
          </a:p>
          <a:p>
            <a:endParaRPr lang="en-US" smtClean="0">
              <a:latin typeface="Verdana" pitchFamily="34" charset="0"/>
            </a:endParaRPr>
          </a:p>
        </p:txBody>
      </p:sp>
      <p:sp>
        <p:nvSpPr>
          <p:cNvPr id="65540" name="Slide Number Placeholder 3"/>
          <p:cNvSpPr>
            <a:spLocks noGrp="1"/>
          </p:cNvSpPr>
          <p:nvPr>
            <p:ph type="sldNum" sz="quarter" idx="5"/>
          </p:nvPr>
        </p:nvSpPr>
        <p:spPr>
          <a:noFill/>
        </p:spPr>
        <p:txBody>
          <a:bodyPr/>
          <a:lstStyle/>
          <a:p>
            <a:fld id="{2E47BED6-6B85-4116-9855-1332A2CE9006}"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xfrm>
            <a:off x="533400" y="4343400"/>
            <a:ext cx="5867400" cy="4114800"/>
          </a:xfrm>
          <a:noFill/>
          <a:ln/>
        </p:spPr>
        <p:txBody>
          <a:bodyPr/>
          <a:lstStyle/>
          <a:p>
            <a:pPr>
              <a:lnSpc>
                <a:spcPct val="90000"/>
              </a:lnSpc>
            </a:pPr>
            <a:r>
              <a:rPr lang="en-US" sz="1000" dirty="0" smtClean="0">
                <a:latin typeface="Verdana" pitchFamily="34" charset="0"/>
              </a:rPr>
              <a:t>Our original intent of a semester-long “experiment/project” has maintained its integrity with intended positive outcomes and many unintended positive outcomes.  </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So other than feeling good about ourselves, what did we accomplish?</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During the 3 months of data collection, our group spent a total of 380 hours writing.</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Each group member wrote an average of 7 hours per week.  (Compared to our supposed 5 hour “writing day” each week.)</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We submitted 18 manuscripts for publication in peer reviewed journals.</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Since we began our WG, nine manuscripts have been accepted for publication – including one in The Reading Teacher!  Four are still under review and 5 are in progress.</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We had  19 conference presentations.  </a:t>
            </a:r>
          </a:p>
          <a:p>
            <a:pPr>
              <a:lnSpc>
                <a:spcPct val="90000"/>
              </a:lnSpc>
            </a:pPr>
            <a:endParaRPr lang="en-US" sz="400" dirty="0" smtClean="0">
              <a:latin typeface="Verdana" pitchFamily="34" charset="0"/>
            </a:endParaRPr>
          </a:p>
          <a:p>
            <a:pPr>
              <a:lnSpc>
                <a:spcPct val="90000"/>
              </a:lnSpc>
            </a:pPr>
            <a:r>
              <a:rPr lang="en-US" sz="1000" dirty="0" smtClean="0">
                <a:latin typeface="Verdana" pitchFamily="34" charset="0"/>
              </a:rPr>
              <a:t>We were pleased with our productivity.  </a:t>
            </a:r>
          </a:p>
          <a:p>
            <a:pPr>
              <a:lnSpc>
                <a:spcPct val="90000"/>
              </a:lnSpc>
            </a:pPr>
            <a:r>
              <a:rPr lang="en-US" sz="1000" dirty="0" smtClean="0">
                <a:latin typeface="Verdana" pitchFamily="34" charset="0"/>
              </a:rPr>
              <a:t/>
            </a:r>
            <a:br>
              <a:rPr lang="en-US" sz="1000" dirty="0" smtClean="0">
                <a:latin typeface="Verdana" pitchFamily="34" charset="0"/>
              </a:rPr>
            </a:br>
            <a:r>
              <a:rPr lang="en-US" sz="1000" dirty="0" smtClean="0">
                <a:latin typeface="Verdana" pitchFamily="34" charset="0"/>
              </a:rPr>
              <a:t>In addition, to these tangible outcomes, we are all working on refining our research agendas to be more focused and tight.  We realized that we wanted to write about what was really important and really interesting to us.  </a:t>
            </a:r>
            <a:endParaRPr lang="en-US" sz="400" dirty="0" smtClean="0">
              <a:latin typeface="Verdana" pitchFamily="34" charset="0"/>
            </a:endParaRPr>
          </a:p>
          <a:p>
            <a:pPr>
              <a:lnSpc>
                <a:spcPct val="90000"/>
              </a:lnSpc>
            </a:pPr>
            <a:endParaRPr lang="en-US" sz="1000" dirty="0" smtClean="0">
              <a:latin typeface="Verdana" pitchFamily="34" charset="0"/>
            </a:endParaRPr>
          </a:p>
          <a:p>
            <a:pPr>
              <a:lnSpc>
                <a:spcPct val="90000"/>
              </a:lnSpc>
            </a:pPr>
            <a:r>
              <a:rPr lang="en-US" sz="1000" dirty="0" smtClean="0">
                <a:solidFill>
                  <a:schemeClr val="hlink"/>
                </a:solidFill>
                <a:latin typeface="Verdana" pitchFamily="34" charset="0"/>
              </a:rPr>
              <a:t>[PI] – </a:t>
            </a:r>
            <a:r>
              <a:rPr lang="en-US" sz="1000" dirty="0" err="1" smtClean="0">
                <a:solidFill>
                  <a:schemeClr val="hlink"/>
                </a:solidFill>
                <a:latin typeface="Verdana" pitchFamily="34" charset="0"/>
              </a:rPr>
              <a:t>Johna</a:t>
            </a:r>
            <a:r>
              <a:rPr lang="en-US" sz="1000" dirty="0" smtClean="0">
                <a:solidFill>
                  <a:schemeClr val="hlink"/>
                </a:solidFill>
                <a:latin typeface="Verdana" pitchFamily="34" charset="0"/>
              </a:rPr>
              <a:t> – “This opportunity really made me realize that I was not practicing BEST PRACTICE.  I have been so caught up in publish or perish that I lost the passion for writing.  I’m so excited now about my new direction.  Of course, I’m nervous too but I know the group will be there for me as I hone my research/writing agenda.  </a:t>
            </a:r>
            <a:endParaRPr lang="en-US" sz="1000" dirty="0" smtClean="0">
              <a:latin typeface="Verdana" pitchFamily="34" charset="0"/>
            </a:endParaRPr>
          </a:p>
          <a:p>
            <a:pPr>
              <a:lnSpc>
                <a:spcPct val="90000"/>
              </a:lnSpc>
            </a:pPr>
            <a:endParaRPr lang="en-US" sz="1000" dirty="0" smtClean="0">
              <a:latin typeface="Verdana" pitchFamily="34" charset="0"/>
            </a:endParaRPr>
          </a:p>
          <a:p>
            <a:pPr>
              <a:lnSpc>
                <a:spcPct val="90000"/>
              </a:lnSpc>
            </a:pPr>
            <a:endParaRPr lang="en-US" sz="900" dirty="0" smtClean="0"/>
          </a:p>
        </p:txBody>
      </p:sp>
      <p:sp>
        <p:nvSpPr>
          <p:cNvPr id="66564" name="Slide Number Placeholder 3"/>
          <p:cNvSpPr>
            <a:spLocks noGrp="1"/>
          </p:cNvSpPr>
          <p:nvPr>
            <p:ph type="sldNum" sz="quarter" idx="5"/>
          </p:nvPr>
        </p:nvSpPr>
        <p:spPr>
          <a:noFill/>
        </p:spPr>
        <p:txBody>
          <a:bodyPr/>
          <a:lstStyle/>
          <a:p>
            <a:fld id="{E652387C-47EF-47B6-AA5A-398CC11BB895}"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xfrm>
            <a:off x="685800" y="4343400"/>
            <a:ext cx="5715000" cy="4114800"/>
          </a:xfrm>
          <a:noFill/>
          <a:ln/>
        </p:spPr>
        <p:txBody>
          <a:bodyPr/>
          <a:lstStyle/>
          <a:p>
            <a:pPr>
              <a:lnSpc>
                <a:spcPct val="80000"/>
              </a:lnSpc>
            </a:pPr>
            <a:r>
              <a:rPr lang="en-US" sz="1100" dirty="0" smtClean="0">
                <a:latin typeface="Verdana" pitchFamily="34" charset="0"/>
              </a:rPr>
              <a:t>So how did we do it? </a:t>
            </a:r>
          </a:p>
          <a:p>
            <a:pPr>
              <a:lnSpc>
                <a:spcPct val="80000"/>
              </a:lnSpc>
            </a:pPr>
            <a:endParaRPr lang="en-US" sz="400" dirty="0" smtClean="0">
              <a:latin typeface="Verdana" pitchFamily="34" charset="0"/>
            </a:endParaRPr>
          </a:p>
          <a:p>
            <a:pPr>
              <a:lnSpc>
                <a:spcPct val="80000"/>
              </a:lnSpc>
            </a:pPr>
            <a:r>
              <a:rPr lang="en-US" sz="1100" dirty="0" smtClean="0">
                <a:latin typeface="Verdana" pitchFamily="34" charset="0"/>
              </a:rPr>
              <a:t>Not just because we are remarkable women!  Terry set the context for success from the beginning but we continued </a:t>
            </a:r>
            <a:r>
              <a:rPr lang="en-US" sz="1100" i="1" u="sng" dirty="0" smtClean="0">
                <a:latin typeface="Verdana" pitchFamily="34" charset="0"/>
              </a:rPr>
              <a:t>building </a:t>
            </a:r>
            <a:r>
              <a:rPr lang="en-US" sz="1100" dirty="0" smtClean="0">
                <a:latin typeface="Verdana" pitchFamily="34" charset="0"/>
              </a:rPr>
              <a:t>a context for success.  Here are some things that helped us to be successful.  </a:t>
            </a:r>
          </a:p>
          <a:p>
            <a:pPr>
              <a:lnSpc>
                <a:spcPct val="80000"/>
              </a:lnSpc>
            </a:pPr>
            <a:endParaRPr lang="en-US" sz="400" dirty="0" smtClean="0">
              <a:latin typeface="Verdana" pitchFamily="34" charset="0"/>
            </a:endParaRPr>
          </a:p>
          <a:p>
            <a:pPr>
              <a:lnSpc>
                <a:spcPct val="80000"/>
              </a:lnSpc>
            </a:pPr>
            <a:r>
              <a:rPr lang="en-US" sz="1100" dirty="0" smtClean="0">
                <a:latin typeface="Verdana" pitchFamily="34" charset="0"/>
              </a:rPr>
              <a:t>Commitment to the group – we did everything we could to attend the meetings each week.  We </a:t>
            </a:r>
            <a:r>
              <a:rPr lang="en-US" sz="1100" dirty="0" err="1" smtClean="0">
                <a:latin typeface="Verdana" pitchFamily="34" charset="0"/>
              </a:rPr>
              <a:t>Skyped</a:t>
            </a:r>
            <a:r>
              <a:rPr lang="en-US" sz="1100" dirty="0" smtClean="0">
                <a:latin typeface="Verdana" pitchFamily="34" charset="0"/>
              </a:rPr>
              <a:t>. We phone in. We skipped other meetings.</a:t>
            </a:r>
          </a:p>
          <a:p>
            <a:pPr>
              <a:lnSpc>
                <a:spcPct val="80000"/>
              </a:lnSpc>
            </a:pPr>
            <a:r>
              <a:rPr lang="en-US" sz="1100" dirty="0" smtClean="0">
                <a:latin typeface="Verdana" pitchFamily="34" charset="0"/>
              </a:rPr>
              <a:t>	</a:t>
            </a:r>
          </a:p>
          <a:p>
            <a:pPr>
              <a:lnSpc>
                <a:spcPct val="80000"/>
              </a:lnSpc>
            </a:pPr>
            <a:r>
              <a:rPr lang="en-US" sz="1100" dirty="0" smtClean="0">
                <a:latin typeface="Verdana" pitchFamily="34" charset="0"/>
              </a:rPr>
              <a:t>Our weekly WG meetings were focused. – We had a one hour time limit so our discussions had to be clear and focused.  Inevitably we spent the first 5-7 minutes catching up on life but someone in the group was always willing to call the meeting to order and to refocus our attention on the task at hand.</a:t>
            </a:r>
          </a:p>
          <a:p>
            <a:pPr>
              <a:lnSpc>
                <a:spcPct val="80000"/>
              </a:lnSpc>
            </a:pPr>
            <a:r>
              <a:rPr lang="en-US" sz="1100" dirty="0" smtClean="0">
                <a:latin typeface="Verdana" pitchFamily="34" charset="0"/>
              </a:rPr>
              <a:t>	</a:t>
            </a:r>
          </a:p>
          <a:p>
            <a:pPr>
              <a:lnSpc>
                <a:spcPct val="80000"/>
              </a:lnSpc>
            </a:pPr>
            <a:r>
              <a:rPr lang="en-US" sz="1100" dirty="0" smtClean="0">
                <a:latin typeface="Verdana" pitchFamily="34" charset="0"/>
              </a:rPr>
              <a:t>Sometimes we adopted a writing workshop format  with mini-lessons, peer conferences, sharing (via manuscript feedback).  Sometimes the mini-lessons consisted of Reading Like a Writer and studying Mentor Texts like Dick Anderson’s pieces recommended to the group by P. David Pearson.</a:t>
            </a:r>
          </a:p>
          <a:p>
            <a:pPr>
              <a:lnSpc>
                <a:spcPct val="80000"/>
              </a:lnSpc>
            </a:pPr>
            <a:endParaRPr lang="en-US" sz="1100" dirty="0" smtClean="0">
              <a:latin typeface="Verdana" pitchFamily="34" charset="0"/>
            </a:endParaRPr>
          </a:p>
          <a:p>
            <a:pPr>
              <a:lnSpc>
                <a:spcPct val="80000"/>
              </a:lnSpc>
            </a:pPr>
            <a:r>
              <a:rPr lang="en-US" sz="1100" dirty="0" smtClean="0">
                <a:latin typeface="Verdana" pitchFamily="34" charset="0"/>
              </a:rPr>
              <a:t>Writing logs were critical because they forced us to be really clear about what we were accomplishing each week.</a:t>
            </a:r>
          </a:p>
          <a:p>
            <a:pPr>
              <a:lnSpc>
                <a:spcPct val="80000"/>
              </a:lnSpc>
            </a:pPr>
            <a:endParaRPr lang="en-US" sz="1100" dirty="0" smtClean="0">
              <a:latin typeface="Verdana" pitchFamily="34" charset="0"/>
            </a:endParaRPr>
          </a:p>
          <a:p>
            <a:pPr>
              <a:lnSpc>
                <a:spcPct val="80000"/>
              </a:lnSpc>
            </a:pPr>
            <a:r>
              <a:rPr lang="en-US" sz="1100" dirty="0" smtClean="0">
                <a:latin typeface="Verdana" pitchFamily="34" charset="0"/>
              </a:rPr>
              <a:t>Terry always had us identify one or two reasonable next steps</a:t>
            </a:r>
          </a:p>
          <a:p>
            <a:pPr>
              <a:lnSpc>
                <a:spcPct val="80000"/>
              </a:lnSpc>
            </a:pPr>
            <a:r>
              <a:rPr lang="en-US" sz="1100" dirty="0" smtClean="0">
                <a:solidFill>
                  <a:schemeClr val="hlink"/>
                </a:solidFill>
                <a:latin typeface="Verdana" pitchFamily="34" charset="0"/>
              </a:rPr>
              <a:t>[PI] - Terry</a:t>
            </a:r>
            <a:r>
              <a:rPr lang="en-US" sz="1100" dirty="0" smtClean="0">
                <a:latin typeface="Verdana" pitchFamily="34" charset="0"/>
              </a:rPr>
              <a:t> story of Elizabeth asking her if those next steps were reasonable</a:t>
            </a:r>
          </a:p>
          <a:p>
            <a:pPr>
              <a:lnSpc>
                <a:spcPct val="80000"/>
              </a:lnSpc>
            </a:pPr>
            <a:r>
              <a:rPr lang="en-US" sz="800" dirty="0" smtClean="0"/>
              <a:t>	</a:t>
            </a:r>
          </a:p>
          <a:p>
            <a:pPr>
              <a:lnSpc>
                <a:spcPct val="80000"/>
              </a:lnSpc>
            </a:pPr>
            <a:endParaRPr lang="en-US" sz="800" dirty="0" smtClean="0"/>
          </a:p>
        </p:txBody>
      </p:sp>
      <p:sp>
        <p:nvSpPr>
          <p:cNvPr id="67588" name="Slide Number Placeholder 3"/>
          <p:cNvSpPr>
            <a:spLocks noGrp="1"/>
          </p:cNvSpPr>
          <p:nvPr>
            <p:ph type="sldNum" sz="quarter" idx="5"/>
          </p:nvPr>
        </p:nvSpPr>
        <p:spPr>
          <a:noFill/>
        </p:spPr>
        <p:txBody>
          <a:bodyPr/>
          <a:lstStyle/>
          <a:p>
            <a:fld id="{503AF8A8-41F0-42F9-9FC8-0D141281C76B}"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xfrm>
            <a:off x="457200" y="4343400"/>
            <a:ext cx="6019800" cy="4114800"/>
          </a:xfrm>
          <a:noFill/>
          <a:ln/>
        </p:spPr>
        <p:txBody>
          <a:bodyPr/>
          <a:lstStyle/>
          <a:p>
            <a:pPr>
              <a:buFont typeface="Arial" pitchFamily="34" charset="0"/>
              <a:buChar char="•"/>
            </a:pPr>
            <a:r>
              <a:rPr lang="en-US" dirty="0" smtClean="0">
                <a:latin typeface="Verdana" pitchFamily="34" charset="0"/>
              </a:rPr>
              <a:t>As a result of our participation in an academic writer’s group, we would like to share our 5 most important lessons learned.  </a:t>
            </a:r>
          </a:p>
          <a:p>
            <a:pPr>
              <a:buFont typeface="Arial" pitchFamily="34" charset="0"/>
              <a:buChar char="•"/>
            </a:pPr>
            <a:r>
              <a:rPr lang="en-US" dirty="0" smtClean="0">
                <a:latin typeface="Verdana" pitchFamily="34" charset="0"/>
              </a:rPr>
              <a:t>Identify barriers that keep you from writing and guard against them, find ways around, through, and over them.</a:t>
            </a:r>
          </a:p>
          <a:p>
            <a:pPr>
              <a:buFont typeface="Arial" pitchFamily="34" charset="0"/>
              <a:buChar char="•"/>
            </a:pPr>
            <a:r>
              <a:rPr lang="en-US" dirty="0" smtClean="0">
                <a:latin typeface="Verdana" pitchFamily="34" charset="0"/>
              </a:rPr>
              <a:t>Make your writing time a priority.  Put it first on your list of things to do.</a:t>
            </a:r>
          </a:p>
          <a:p>
            <a:pPr>
              <a:buFont typeface="Arial" pitchFamily="34" charset="0"/>
              <a:buChar char="•"/>
            </a:pPr>
            <a:r>
              <a:rPr lang="en-US" dirty="0" smtClean="0">
                <a:latin typeface="Verdana" pitchFamily="34" charset="0"/>
              </a:rPr>
              <a:t>Talk about writing on a regular basis to re-energize which will in turn increase productivity.</a:t>
            </a:r>
          </a:p>
          <a:p>
            <a:pPr>
              <a:buFont typeface="Arial" pitchFamily="34" charset="0"/>
              <a:buChar char="•"/>
            </a:pPr>
            <a:r>
              <a:rPr lang="en-US" dirty="0" smtClean="0">
                <a:latin typeface="Verdana" pitchFamily="34" charset="0"/>
              </a:rPr>
              <a:t>Deal with the “monkeys on your back.”  Get them marked off of your list sot that you can write about the topics that you care about.</a:t>
            </a:r>
          </a:p>
          <a:p>
            <a:pPr>
              <a:buFont typeface="Arial" pitchFamily="34" charset="0"/>
              <a:buChar char="•"/>
            </a:pPr>
            <a:r>
              <a:rPr lang="en-US" dirty="0" smtClean="0">
                <a:latin typeface="Verdana" pitchFamily="34" charset="0"/>
              </a:rPr>
              <a:t>And RUN NAKED THROUGH THE PARK!  Share writing with colleagues you trust to solicit constructive feedback and support.  </a:t>
            </a:r>
          </a:p>
          <a:p>
            <a:endParaRPr lang="en-US" sz="400" dirty="0" smtClean="0">
              <a:latin typeface="Verdana" pitchFamily="34" charset="0"/>
            </a:endParaRPr>
          </a:p>
          <a:p>
            <a:r>
              <a:rPr lang="en-US" dirty="0" smtClean="0">
                <a:latin typeface="Verdana" pitchFamily="34" charset="0"/>
              </a:rPr>
              <a:t>Before we move into discussion groups we’d like to share a short video that captures the essence of who we are as a writer’s group.</a:t>
            </a:r>
          </a:p>
          <a:p>
            <a:r>
              <a:rPr lang="en-US" dirty="0" smtClean="0">
                <a:latin typeface="Verdana" pitchFamily="34" charset="0"/>
              </a:rPr>
              <a:t>Now we are going to break into focus groups where the discussion is open. You will have opportunities to raise issues or ask questions. </a:t>
            </a:r>
          </a:p>
          <a:p>
            <a:pPr algn="ctr">
              <a:spcBef>
                <a:spcPts val="0"/>
              </a:spcBef>
            </a:pPr>
            <a:r>
              <a:rPr lang="en-US" u="sng" dirty="0" smtClean="0">
                <a:latin typeface="Verdana" pitchFamily="34" charset="0"/>
              </a:rPr>
              <a:t>Eliz. &amp; Beth           |  Robin &amp; Seth</a:t>
            </a:r>
            <a:r>
              <a:rPr lang="en-US" dirty="0" smtClean="0">
                <a:latin typeface="Verdana" pitchFamily="34" charset="0"/>
              </a:rPr>
              <a:t> (Back of room)</a:t>
            </a:r>
            <a:endParaRPr lang="en-US" u="sng" dirty="0" smtClean="0">
              <a:latin typeface="Verdana" pitchFamily="34" charset="0"/>
            </a:endParaRPr>
          </a:p>
          <a:p>
            <a:pPr algn="ctr">
              <a:spcBef>
                <a:spcPts val="0"/>
              </a:spcBef>
            </a:pPr>
            <a:r>
              <a:rPr lang="en-US" dirty="0" smtClean="0">
                <a:latin typeface="Verdana" pitchFamily="34" charset="0"/>
              </a:rPr>
              <a:t>Melissa  &amp; </a:t>
            </a:r>
            <a:r>
              <a:rPr lang="en-US" dirty="0" err="1" smtClean="0">
                <a:latin typeface="Verdana" pitchFamily="34" charset="0"/>
              </a:rPr>
              <a:t>Johna</a:t>
            </a:r>
            <a:r>
              <a:rPr lang="en-US" dirty="0" smtClean="0">
                <a:latin typeface="Verdana" pitchFamily="34" charset="0"/>
              </a:rPr>
              <a:t>    | Terry &amp; Erika  (Front of room)</a:t>
            </a:r>
          </a:p>
          <a:p>
            <a:r>
              <a:rPr lang="en-US" dirty="0" smtClean="0">
                <a:latin typeface="Verdana" pitchFamily="34" charset="0"/>
              </a:rPr>
              <a:t>Let’s reorganize into groups and be ready to begin in three minutes.</a:t>
            </a:r>
          </a:p>
          <a:p>
            <a:endParaRPr lang="en-US" dirty="0" smtClean="0">
              <a:latin typeface="Verdana" pitchFamily="34" charset="0"/>
            </a:endParaRPr>
          </a:p>
          <a:p>
            <a:endParaRPr lang="en-US" dirty="0" smtClean="0">
              <a:latin typeface="Verdana" pitchFamily="34" charset="0"/>
            </a:endParaRPr>
          </a:p>
          <a:p>
            <a:endParaRPr lang="en-US" dirty="0" smtClean="0">
              <a:latin typeface="Verdana" pitchFamily="34" charset="0"/>
            </a:endParaRPr>
          </a:p>
          <a:p>
            <a:endParaRPr lang="en-US" dirty="0" smtClean="0"/>
          </a:p>
        </p:txBody>
      </p:sp>
      <p:sp>
        <p:nvSpPr>
          <p:cNvPr id="68612" name="Slide Number Placeholder 3"/>
          <p:cNvSpPr>
            <a:spLocks noGrp="1"/>
          </p:cNvSpPr>
          <p:nvPr>
            <p:ph type="sldNum" sz="quarter" idx="5"/>
          </p:nvPr>
        </p:nvSpPr>
        <p:spPr>
          <a:noFill/>
        </p:spPr>
        <p:txBody>
          <a:bodyPr/>
          <a:lstStyle/>
          <a:p>
            <a:fld id="{123B3169-4A87-493F-9AB6-0CE061483047}" type="slidenum">
              <a:rPr lang="en-US" smtClean="0"/>
              <a:pPr/>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p>
        </p:txBody>
      </p:sp>
      <p:sp>
        <p:nvSpPr>
          <p:cNvPr id="69636" name="Slide Number Placeholder 3"/>
          <p:cNvSpPr>
            <a:spLocks noGrp="1"/>
          </p:cNvSpPr>
          <p:nvPr>
            <p:ph type="sldNum" sz="quarter" idx="5"/>
          </p:nvPr>
        </p:nvSpPr>
        <p:spPr>
          <a:noFill/>
        </p:spPr>
        <p:txBody>
          <a:bodyPr/>
          <a:lstStyle/>
          <a:p>
            <a:fld id="{A6A5D4EB-E0A7-4D44-A030-18A8672A2A0C}"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767A51C-72E4-40EF-80FA-1CE951B6F06C}" type="slidenum">
              <a:rPr lang="en-US" smtClean="0"/>
              <a:pPr>
                <a:defRPr/>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ACFE9B9F-7753-43D7-B643-A6C84549B41C}"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p>
        </p:txBody>
      </p:sp>
      <p:sp>
        <p:nvSpPr>
          <p:cNvPr id="41988" name="Slide Number Placeholder 3"/>
          <p:cNvSpPr>
            <a:spLocks noGrp="1"/>
          </p:cNvSpPr>
          <p:nvPr>
            <p:ph type="sldNum" sz="quarter" idx="5"/>
          </p:nvPr>
        </p:nvSpPr>
        <p:spPr>
          <a:noFill/>
        </p:spPr>
        <p:txBody>
          <a:bodyPr/>
          <a:lstStyle/>
          <a:p>
            <a:fld id="{4A65A6AB-1CA0-4309-8DCD-2025500619F9}"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EA1B8281-4635-44A3-BBAB-AA21497244FD}"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p>
        </p:txBody>
      </p:sp>
      <p:sp>
        <p:nvSpPr>
          <p:cNvPr id="44036" name="Slide Number Placeholder 3"/>
          <p:cNvSpPr>
            <a:spLocks noGrp="1"/>
          </p:cNvSpPr>
          <p:nvPr>
            <p:ph type="sldNum" sz="quarter" idx="5"/>
          </p:nvPr>
        </p:nvSpPr>
        <p:spPr>
          <a:noFill/>
        </p:spPr>
        <p:txBody>
          <a:bodyPr/>
          <a:lstStyle/>
          <a:p>
            <a:fld id="{6A4CD5B1-F7F4-4420-8249-CDE572D7991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r>
              <a:rPr lang="en-US" smtClean="0">
                <a:latin typeface="Verdana" pitchFamily="34" charset="0"/>
              </a:rPr>
              <a:t>I attended the session that Seth and Erika just described and I must admit that it had a huge impact on me. While I listened to Darrell, Sheila, and Beth’s presentations with great interest, it was Beth’s breakout session that posed a question that I simply had no answer for. </a:t>
            </a:r>
          </a:p>
          <a:p>
            <a:endParaRPr lang="en-US" smtClean="0">
              <a:latin typeface="Verdan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r>
              <a:rPr lang="en-US" smtClean="0">
                <a:latin typeface="Verdana" pitchFamily="34" charset="0"/>
              </a:rPr>
              <a:t>After trading remarks with Beth about trying unsuccessfully to establish a “productive writing rhythm” by carving out one day a week to write, she asked me…. (read ? on slide)</a:t>
            </a:r>
          </a:p>
          <a:p>
            <a:r>
              <a:rPr lang="en-US" smtClean="0">
                <a:latin typeface="Verdana" pitchFamily="34" charset="0"/>
              </a:rPr>
              <a:t>With no viable answer to this question, I began to think….</a:t>
            </a:r>
          </a:p>
          <a:p>
            <a:endParaRPr lang="en-US" smtClean="0">
              <a:latin typeface="Verdana" pitchFamily="34" charset="0"/>
            </a:endParaRPr>
          </a:p>
          <a:p>
            <a:endParaRPr lang="en-US" smtClean="0">
              <a:latin typeface="Verdana" pitchFamily="34" charset="0"/>
            </a:endParaRPr>
          </a:p>
        </p:txBody>
      </p:sp>
      <p:sp>
        <p:nvSpPr>
          <p:cNvPr id="46084" name="Slide Number Placeholder 3"/>
          <p:cNvSpPr>
            <a:spLocks noGrp="1"/>
          </p:cNvSpPr>
          <p:nvPr>
            <p:ph type="sldNum" sz="quarter" idx="5"/>
          </p:nvPr>
        </p:nvSpPr>
        <p:spPr>
          <a:noFill/>
        </p:spPr>
        <p:txBody>
          <a:bodyPr/>
          <a:lstStyle/>
          <a:p>
            <a:fld id="{9AFC533C-82B4-4A7D-A32F-D4DC9FC24906}"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35BB17-0948-4C81-9F14-1EB9FB0373D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FE1272-7096-4007-BA28-EB1EA14F56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DFF6DB5-D785-4799-B303-B3422003B38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15384B8-13B6-440F-95EF-9579381C921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44470E6-A07D-459C-9D16-BF3B1E606ED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B9A0F2-84E2-41A3-BD9C-DF5CD1CBDDB1}"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5156D7-F191-42E6-9045-D1A8F72C611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8DBDD8-B5A3-475B-AF43-1A23B6E94B4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F3D3082-5B4E-4CC9-A3AD-AA6925D1E8F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776A277-BA84-4344-85C1-E7918B0DE5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26FB685-2E4D-47D7-8565-8D67DEB98E5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D8AA53-11A4-4A98-BAB2-68E353CC79D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761AC1-A58A-431A-99BB-1564718693D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Georgia"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Georgia"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Georgia" pitchFamily="18" charset="0"/>
              </a:defRPr>
            </a:lvl1pPr>
          </a:lstStyle>
          <a:p>
            <a:pPr>
              <a:defRPr/>
            </a:pPr>
            <a:fld id="{C9F989E3-7A2F-4CD7-8E2D-6FD63BCA7939}" type="slidenum">
              <a:rPr lang="en-US"/>
              <a:pPr>
                <a:defRPr/>
              </a:pPr>
              <a:t>‹#›</a:t>
            </a:fld>
            <a:endParaRPr lang="en-US"/>
          </a:p>
        </p:txBody>
      </p:sp>
      <p:pic>
        <p:nvPicPr>
          <p:cNvPr id="1031" name="Picture 7" descr="bkgd"/>
          <p:cNvPicPr>
            <a:picLocks noChangeAspect="1" noChangeArrowheads="1"/>
          </p:cNvPicPr>
          <p:nvPr userDrawn="1"/>
        </p:nvPicPr>
        <p:blipFill>
          <a:blip r:embed="rId15"/>
          <a:srcRect/>
          <a:stretch>
            <a:fillRect/>
          </a:stretch>
        </p:blipFill>
        <p:spPr bwMode="auto">
          <a:xfrm>
            <a:off x="0" y="0"/>
            <a:ext cx="9145588" cy="6859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2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2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02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2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nodePh="1">
                                  <p:stCondLst>
                                    <p:cond delay="0"/>
                                  </p:stCondLst>
                                  <p:endCondLst>
                                    <p:cond evt="begin" delay="0">
                                      <p:tn val="17"/>
                                    </p:cond>
                                  </p:endCondLst>
                                  <p:childTnLst>
                                    <p:set>
                                      <p:cBhvr>
                                        <p:cTn id="18" dur="1" fill="hold">
                                          <p:stCondLst>
                                            <p:cond delay="499"/>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nodePh="1">
                                  <p:stCondLst>
                                    <p:cond delay="0"/>
                                  </p:stCondLst>
                                  <p:endCondLst>
                                    <p:cond evt="begin" delay="0">
                                      <p:tn val="21"/>
                                    </p:cond>
                                  </p:endCondLst>
                                  <p:childTnLst>
                                    <p:set>
                                      <p:cBhvr>
                                        <p:cTn id="22" dur="1" fill="hold">
                                          <p:stCondLst>
                                            <p:cond delay="499"/>
                                          </p:stCondLst>
                                        </p:cTn>
                                        <p:tgtEl>
                                          <p:spTgt spid="10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tmplLst>
          <p:tmpl lvl="1">
            <p:tnLst>
              <p:par>
                <p:cTn presetID="1" presetClass="entr" presetSubtype="0" fill="hold" nodeType="clickEffect">
                  <p:stCondLst>
                    <p:cond delay="0"/>
                  </p:stCondLst>
                  <p:childTnLst>
                    <p:set>
                      <p:cBhvr>
                        <p:cTn dur="1" fill="hold">
                          <p:stCondLst>
                            <p:cond delay="499"/>
                          </p:stCondLst>
                        </p:cTn>
                        <p:tgtEl>
                          <p:spTgt spid="1027"/>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499"/>
                          </p:stCondLst>
                        </p:cTn>
                        <p:tgtEl>
                          <p:spTgt spid="1027"/>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499"/>
                          </p:stCondLst>
                        </p:cTn>
                        <p:tgtEl>
                          <p:spTgt spid="1027"/>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499"/>
                          </p:stCondLst>
                        </p:cTn>
                        <p:tgtEl>
                          <p:spTgt spid="1027"/>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499"/>
                          </p:stCondLst>
                        </p:cTn>
                        <p:tgtEl>
                          <p:spTgt spid="1027"/>
                        </p:tgtEl>
                        <p:attrNameLst>
                          <p:attrName>style.visibility</p:attrName>
                        </p:attrNameLst>
                      </p:cBhvr>
                      <p:to>
                        <p:strVal val="visible"/>
                      </p:to>
                    </p:set>
                  </p:childTnLst>
                </p:cTn>
              </p:par>
            </p:tnLst>
          </p:tmpl>
        </p:tmplLst>
      </p:bldP>
      <p:bldP spid="1028" grpId="0" autoUpdateAnimBg="0"/>
      <p:bldP spid="1029" grpId="0" autoUpdateAnimBg="0"/>
      <p:bldP spid="1030" grpId="0" autoUpdateAnimBg="0"/>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Verdana" pitchFamily="34" charset="0"/>
        </a:defRPr>
      </a:lvl2pPr>
      <a:lvl3pPr algn="ctr" rtl="0" eaLnBrk="0" fontAlgn="base" hangingPunct="0">
        <a:spcBef>
          <a:spcPct val="0"/>
        </a:spcBef>
        <a:spcAft>
          <a:spcPct val="0"/>
        </a:spcAft>
        <a:defRPr sz="4400">
          <a:solidFill>
            <a:schemeClr val="tx2"/>
          </a:solidFill>
          <a:latin typeface="Verdana" pitchFamily="34" charset="0"/>
        </a:defRPr>
      </a:lvl3pPr>
      <a:lvl4pPr algn="ctr" rtl="0" eaLnBrk="0" fontAlgn="base" hangingPunct="0">
        <a:spcBef>
          <a:spcPct val="0"/>
        </a:spcBef>
        <a:spcAft>
          <a:spcPct val="0"/>
        </a:spcAft>
        <a:defRPr sz="4400">
          <a:solidFill>
            <a:schemeClr val="tx2"/>
          </a:solidFill>
          <a:latin typeface="Verdana" pitchFamily="34" charset="0"/>
        </a:defRPr>
      </a:lvl4pPr>
      <a:lvl5pPr algn="ctr" rtl="0" eaLnBrk="0" fontAlgn="base" hangingPunct="0">
        <a:spcBef>
          <a:spcPct val="0"/>
        </a:spcBef>
        <a:spcAft>
          <a:spcPct val="0"/>
        </a:spcAft>
        <a:defRPr sz="4400">
          <a:solidFill>
            <a:schemeClr val="tx2"/>
          </a:solidFill>
          <a:latin typeface="Verdana" pitchFamily="34" charset="0"/>
        </a:defRPr>
      </a:lvl5pPr>
      <a:lvl6pPr marL="457200" algn="ctr" rtl="0" fontAlgn="base">
        <a:spcBef>
          <a:spcPct val="0"/>
        </a:spcBef>
        <a:spcAft>
          <a:spcPct val="0"/>
        </a:spcAft>
        <a:defRPr sz="4400">
          <a:solidFill>
            <a:schemeClr val="tx2"/>
          </a:solidFill>
          <a:latin typeface="Georgia" pitchFamily="18" charset="0"/>
        </a:defRPr>
      </a:lvl6pPr>
      <a:lvl7pPr marL="914400" algn="ctr" rtl="0" fontAlgn="base">
        <a:spcBef>
          <a:spcPct val="0"/>
        </a:spcBef>
        <a:spcAft>
          <a:spcPct val="0"/>
        </a:spcAft>
        <a:defRPr sz="4400">
          <a:solidFill>
            <a:schemeClr val="tx2"/>
          </a:solidFill>
          <a:latin typeface="Georgia" pitchFamily="18" charset="0"/>
        </a:defRPr>
      </a:lvl7pPr>
      <a:lvl8pPr marL="1371600" algn="ctr" rtl="0" fontAlgn="base">
        <a:spcBef>
          <a:spcPct val="0"/>
        </a:spcBef>
        <a:spcAft>
          <a:spcPct val="0"/>
        </a:spcAft>
        <a:defRPr sz="4400">
          <a:solidFill>
            <a:schemeClr val="tx2"/>
          </a:solidFill>
          <a:latin typeface="Georgia" pitchFamily="18" charset="0"/>
        </a:defRPr>
      </a:lvl8pPr>
      <a:lvl9pPr marL="1828800" algn="ctr" rtl="0" fontAlgn="base">
        <a:spcBef>
          <a:spcPct val="0"/>
        </a:spcBef>
        <a:spcAft>
          <a:spcPct val="0"/>
        </a:spcAft>
        <a:defRPr sz="4400">
          <a:solidFill>
            <a:schemeClr val="tx2"/>
          </a:solidFill>
          <a:latin typeface="Georgia"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ideo" Target="file:///G:\Writers'%20Group%20Research\111308Final.mpg" TargetMode="Externa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udy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051" name="Text Box 5"/>
          <p:cNvSpPr txBox="1">
            <a:spLocks noChangeArrowheads="1"/>
          </p:cNvSpPr>
          <p:nvPr/>
        </p:nvSpPr>
        <p:spPr bwMode="auto">
          <a:xfrm>
            <a:off x="0" y="381000"/>
            <a:ext cx="2209800" cy="366713"/>
          </a:xfrm>
          <a:prstGeom prst="rect">
            <a:avLst/>
          </a:prstGeom>
          <a:noFill/>
          <a:ln w="9525">
            <a:noFill/>
            <a:miter lim="800000"/>
            <a:headEnd/>
            <a:tailEnd/>
          </a:ln>
        </p:spPr>
        <p:txBody>
          <a:bodyPr>
            <a:spAutoFit/>
          </a:bodyPr>
          <a:lstStyle/>
          <a:p>
            <a:pPr>
              <a:spcBef>
                <a:spcPct val="50000"/>
              </a:spcBef>
            </a:pPr>
            <a:endParaRPr lang="en-US" sz="1800">
              <a:latin typeface="Georgia" pitchFamily="18" charset="0"/>
            </a:endParaRPr>
          </a:p>
        </p:txBody>
      </p:sp>
      <p:sp>
        <p:nvSpPr>
          <p:cNvPr id="2052" name="Text Box 5"/>
          <p:cNvSpPr txBox="1">
            <a:spLocks noChangeArrowheads="1"/>
          </p:cNvSpPr>
          <p:nvPr/>
        </p:nvSpPr>
        <p:spPr bwMode="auto">
          <a:xfrm>
            <a:off x="2343150" y="2819400"/>
            <a:ext cx="6781800" cy="3683000"/>
          </a:xfrm>
          <a:prstGeom prst="rect">
            <a:avLst/>
          </a:prstGeom>
          <a:noFill/>
          <a:ln w="9525">
            <a:noFill/>
            <a:miter lim="800000"/>
            <a:headEnd/>
            <a:tailEnd/>
          </a:ln>
        </p:spPr>
        <p:txBody>
          <a:bodyPr>
            <a:spAutoFit/>
          </a:bodyPr>
          <a:lstStyle/>
          <a:p>
            <a:pPr>
              <a:spcBef>
                <a:spcPct val="50000"/>
              </a:spcBef>
            </a:pPr>
            <a:r>
              <a:rPr lang="en-US" sz="1600">
                <a:solidFill>
                  <a:schemeClr val="tx2"/>
                </a:solidFill>
                <a:cs typeface="Tahoma" pitchFamily="34" charset="0"/>
              </a:rPr>
              <a:t>Terry Atkinson, East Carolina University</a:t>
            </a:r>
            <a:endParaRPr lang="en-US" sz="1600">
              <a:solidFill>
                <a:schemeClr val="tx2"/>
              </a:solidFill>
              <a:latin typeface="Arial" charset="0"/>
              <a:cs typeface="Times New Roman" charset="0"/>
            </a:endParaRPr>
          </a:p>
          <a:p>
            <a:pPr>
              <a:spcBef>
                <a:spcPct val="50000"/>
              </a:spcBef>
            </a:pPr>
            <a:r>
              <a:rPr lang="en-US" sz="1600">
                <a:solidFill>
                  <a:schemeClr val="tx2"/>
                </a:solidFill>
                <a:cs typeface="Tahoma" pitchFamily="34" charset="0"/>
              </a:rPr>
              <a:t>Johna Faulconer, East Carolina University</a:t>
            </a:r>
            <a:endParaRPr lang="en-US" sz="1600">
              <a:solidFill>
                <a:schemeClr val="tx2"/>
              </a:solidFill>
              <a:latin typeface="Arial" charset="0"/>
              <a:cs typeface="Times New Roman" charset="0"/>
            </a:endParaRPr>
          </a:p>
          <a:p>
            <a:pPr>
              <a:spcBef>
                <a:spcPct val="50000"/>
              </a:spcBef>
            </a:pPr>
            <a:r>
              <a:rPr lang="en-US" sz="1600">
                <a:solidFill>
                  <a:schemeClr val="tx2"/>
                </a:solidFill>
                <a:cs typeface="Tahoma" pitchFamily="34" charset="0"/>
              </a:rPr>
              <a:t>Robin Griffith, East Carolina University</a:t>
            </a:r>
            <a:endParaRPr lang="en-US" sz="1600">
              <a:solidFill>
                <a:schemeClr val="tx2"/>
              </a:solidFill>
              <a:latin typeface="Arial" charset="0"/>
              <a:cs typeface="Times New Roman" charset="0"/>
            </a:endParaRPr>
          </a:p>
          <a:p>
            <a:pPr>
              <a:spcBef>
                <a:spcPct val="50000"/>
              </a:spcBef>
            </a:pPr>
            <a:r>
              <a:rPr lang="en-US" sz="1600">
                <a:solidFill>
                  <a:schemeClr val="tx2"/>
                </a:solidFill>
                <a:cs typeface="Tahoma" pitchFamily="34" charset="0"/>
              </a:rPr>
              <a:t>Melissa Matusevich, East Carolina University</a:t>
            </a:r>
            <a:endParaRPr lang="en-US" sz="1600">
              <a:solidFill>
                <a:schemeClr val="tx2"/>
              </a:solidFill>
              <a:latin typeface="Arial" charset="0"/>
              <a:cs typeface="Times New Roman" charset="0"/>
            </a:endParaRPr>
          </a:p>
          <a:p>
            <a:pPr>
              <a:spcBef>
                <a:spcPct val="50000"/>
              </a:spcBef>
            </a:pPr>
            <a:r>
              <a:rPr lang="en-US" sz="1600">
                <a:solidFill>
                  <a:schemeClr val="tx2"/>
                </a:solidFill>
                <a:cs typeface="Tahoma" pitchFamily="34" charset="0"/>
              </a:rPr>
              <a:t>Elizabeth Swaggerty, East Carolina University</a:t>
            </a:r>
            <a:r>
              <a:rPr lang="en-US" sz="1600">
                <a:solidFill>
                  <a:schemeClr val="tx2"/>
                </a:solidFill>
                <a:latin typeface="Georgia" pitchFamily="18" charset="0"/>
                <a:cs typeface="Tahoma" pitchFamily="34" charset="0"/>
              </a:rPr>
              <a:t> </a:t>
            </a:r>
            <a:endParaRPr lang="en-US" sz="1600">
              <a:solidFill>
                <a:schemeClr val="tx2"/>
              </a:solidFill>
              <a:latin typeface="Arial" charset="0"/>
              <a:cs typeface="Times New Roman" charset="0"/>
            </a:endParaRPr>
          </a:p>
          <a:p>
            <a:pPr>
              <a:spcBef>
                <a:spcPct val="50000"/>
              </a:spcBef>
            </a:pPr>
            <a:r>
              <a:rPr lang="en-US" sz="1600">
                <a:solidFill>
                  <a:schemeClr val="tx2"/>
                </a:solidFill>
              </a:rPr>
              <a:t>Colleen Fairbanks, University of North Carolina-Greensboro</a:t>
            </a:r>
            <a:r>
              <a:rPr lang="en-US" sz="1800">
                <a:solidFill>
                  <a:schemeClr val="tx2"/>
                </a:solidFill>
                <a:latin typeface="Georgia" pitchFamily="18" charset="0"/>
              </a:rPr>
              <a:t> </a:t>
            </a:r>
          </a:p>
          <a:p>
            <a:pPr>
              <a:spcBef>
                <a:spcPct val="50000"/>
              </a:spcBef>
            </a:pPr>
            <a:r>
              <a:rPr lang="en-US" sz="1600">
                <a:solidFill>
                  <a:schemeClr val="tx2"/>
                </a:solidFill>
                <a:cs typeface="Tahoma" pitchFamily="34" charset="0"/>
              </a:rPr>
              <a:t>Erika Gray, University of North Carolina-Greensboro</a:t>
            </a:r>
            <a:endParaRPr lang="en-US" sz="1600">
              <a:solidFill>
                <a:schemeClr val="tx2"/>
              </a:solidFill>
              <a:latin typeface="Arial" charset="0"/>
              <a:cs typeface="Times New Roman" charset="0"/>
            </a:endParaRPr>
          </a:p>
          <a:p>
            <a:pPr>
              <a:spcBef>
                <a:spcPct val="50000"/>
              </a:spcBef>
            </a:pPr>
            <a:r>
              <a:rPr lang="en-US" sz="1600">
                <a:solidFill>
                  <a:schemeClr val="tx2"/>
                </a:solidFill>
              </a:rPr>
              <a:t>Beth Maloch, University of Texas-Austin</a:t>
            </a:r>
            <a:r>
              <a:rPr lang="en-US" sz="1600">
                <a:solidFill>
                  <a:schemeClr val="tx2"/>
                </a:solidFill>
                <a:latin typeface="Georgia" pitchFamily="18" charset="0"/>
              </a:rPr>
              <a:t> </a:t>
            </a:r>
          </a:p>
          <a:p>
            <a:pPr>
              <a:spcBef>
                <a:spcPct val="50000"/>
              </a:spcBef>
            </a:pPr>
            <a:r>
              <a:rPr lang="en-US" sz="1600">
                <a:solidFill>
                  <a:schemeClr val="tx2"/>
                </a:solidFill>
                <a:cs typeface="Tahoma" pitchFamily="34" charset="0"/>
              </a:rPr>
              <a:t>Seth Parsons, George Mason University</a:t>
            </a:r>
            <a:endParaRPr lang="en-US" sz="1600">
              <a:solidFill>
                <a:schemeClr val="tx2"/>
              </a:solidFill>
              <a:latin typeface="Arial" charset="0"/>
              <a:cs typeface="Times New Roman" charset="0"/>
            </a:endParaRPr>
          </a:p>
          <a:p>
            <a:pPr>
              <a:spcBef>
                <a:spcPct val="50000"/>
              </a:spcBef>
            </a:pPr>
            <a:endParaRPr lang="en-US" sz="1600">
              <a:solidFill>
                <a:schemeClr val="tx2"/>
              </a:solidFill>
              <a:latin typeface="Georgia" pitchFamily="18" charset="0"/>
            </a:endParaRPr>
          </a:p>
        </p:txBody>
      </p:sp>
      <p:sp>
        <p:nvSpPr>
          <p:cNvPr id="2053" name="Text Box 6"/>
          <p:cNvSpPr txBox="1">
            <a:spLocks noChangeArrowheads="1"/>
          </p:cNvSpPr>
          <p:nvPr/>
        </p:nvSpPr>
        <p:spPr bwMode="auto">
          <a:xfrm>
            <a:off x="2971800" y="609600"/>
            <a:ext cx="5943600" cy="366713"/>
          </a:xfrm>
          <a:prstGeom prst="rect">
            <a:avLst/>
          </a:prstGeom>
          <a:noFill/>
          <a:ln w="9525">
            <a:noFill/>
            <a:miter lim="800000"/>
            <a:headEnd/>
            <a:tailEnd/>
          </a:ln>
        </p:spPr>
        <p:txBody>
          <a:bodyPr>
            <a:spAutoFit/>
          </a:bodyPr>
          <a:lstStyle/>
          <a:p>
            <a:pPr>
              <a:spcBef>
                <a:spcPct val="50000"/>
              </a:spcBef>
            </a:pPr>
            <a:endParaRPr lang="en-US" sz="1800">
              <a:latin typeface="Georgia" pitchFamily="18" charset="0"/>
            </a:endParaRPr>
          </a:p>
        </p:txBody>
      </p:sp>
      <p:sp>
        <p:nvSpPr>
          <p:cNvPr id="2054" name="Rectangle 3"/>
          <p:cNvSpPr>
            <a:spLocks noChangeArrowheads="1"/>
          </p:cNvSpPr>
          <p:nvPr/>
        </p:nvSpPr>
        <p:spPr bwMode="auto">
          <a:xfrm>
            <a:off x="2895600" y="0"/>
            <a:ext cx="5557838" cy="2439988"/>
          </a:xfrm>
          <a:prstGeom prst="rect">
            <a:avLst/>
          </a:prstGeom>
          <a:noFill/>
          <a:ln w="9525">
            <a:noFill/>
            <a:miter lim="800000"/>
            <a:headEnd/>
            <a:tailEnd/>
          </a:ln>
        </p:spPr>
        <p:txBody>
          <a:bodyPr>
            <a:spAutoFit/>
          </a:bodyPr>
          <a:lstStyle/>
          <a:p>
            <a:endParaRPr lang="en-US" sz="1800">
              <a:latin typeface="Georgia" pitchFamily="18" charset="0"/>
            </a:endParaRPr>
          </a:p>
          <a:p>
            <a:pPr algn="ctr"/>
            <a:endParaRPr lang="en-US" sz="2000">
              <a:latin typeface="Georgia" pitchFamily="18" charset="0"/>
            </a:endParaRPr>
          </a:p>
          <a:p>
            <a:pPr algn="ctr"/>
            <a:endParaRPr lang="en-US" sz="1800">
              <a:latin typeface="Georgia" pitchFamily="18" charset="0"/>
            </a:endParaRPr>
          </a:p>
          <a:p>
            <a:pPr algn="ctr"/>
            <a:endParaRPr lang="en-US" sz="3200" b="1">
              <a:solidFill>
                <a:schemeClr val="accent2"/>
              </a:solidFill>
              <a:latin typeface="Gotham" pitchFamily="50" charset="0"/>
            </a:endParaRPr>
          </a:p>
          <a:p>
            <a:pPr algn="ctr"/>
            <a:endParaRPr lang="en-US" sz="3200" b="1">
              <a:solidFill>
                <a:schemeClr val="accent2"/>
              </a:solidFill>
              <a:latin typeface="Gotham" pitchFamily="50" charset="0"/>
            </a:endParaRPr>
          </a:p>
          <a:p>
            <a:endParaRPr lang="en-US" sz="1600" i="1">
              <a:latin typeface="Arial" charset="0"/>
            </a:endParaRPr>
          </a:p>
          <a:p>
            <a:endParaRPr lang="en-US" sz="1800">
              <a:latin typeface="Georgia" pitchFamily="18" charset="0"/>
            </a:endParaRPr>
          </a:p>
        </p:txBody>
      </p:sp>
      <p:sp>
        <p:nvSpPr>
          <p:cNvPr id="2055" name="Rectangle 3"/>
          <p:cNvSpPr>
            <a:spLocks noChangeArrowheads="1"/>
          </p:cNvSpPr>
          <p:nvPr/>
        </p:nvSpPr>
        <p:spPr bwMode="auto">
          <a:xfrm>
            <a:off x="2895600" y="0"/>
            <a:ext cx="5557838" cy="2439988"/>
          </a:xfrm>
          <a:prstGeom prst="rect">
            <a:avLst/>
          </a:prstGeom>
          <a:noFill/>
          <a:ln w="9525">
            <a:noFill/>
            <a:miter lim="800000"/>
            <a:headEnd/>
            <a:tailEnd/>
          </a:ln>
        </p:spPr>
        <p:txBody>
          <a:bodyPr>
            <a:spAutoFit/>
          </a:bodyPr>
          <a:lstStyle/>
          <a:p>
            <a:endParaRPr lang="en-US" sz="1800">
              <a:latin typeface="Georgia" pitchFamily="18" charset="0"/>
            </a:endParaRPr>
          </a:p>
          <a:p>
            <a:pPr algn="ctr"/>
            <a:endParaRPr lang="en-US" sz="2000">
              <a:latin typeface="Georgia" pitchFamily="18" charset="0"/>
            </a:endParaRPr>
          </a:p>
          <a:p>
            <a:pPr algn="ctr"/>
            <a:endParaRPr lang="en-US" sz="1800">
              <a:latin typeface="Georgia" pitchFamily="18" charset="0"/>
            </a:endParaRPr>
          </a:p>
          <a:p>
            <a:pPr algn="ctr"/>
            <a:endParaRPr lang="en-US" sz="3200" b="1">
              <a:solidFill>
                <a:schemeClr val="accent2"/>
              </a:solidFill>
              <a:latin typeface="Gotham" pitchFamily="50" charset="0"/>
            </a:endParaRPr>
          </a:p>
          <a:p>
            <a:pPr algn="ctr"/>
            <a:endParaRPr lang="en-US" sz="3200" b="1">
              <a:solidFill>
                <a:schemeClr val="accent2"/>
              </a:solidFill>
              <a:latin typeface="Gotham" pitchFamily="50" charset="0"/>
            </a:endParaRPr>
          </a:p>
          <a:p>
            <a:endParaRPr lang="en-US" sz="1600" i="1">
              <a:latin typeface="Arial" charset="0"/>
            </a:endParaRPr>
          </a:p>
          <a:p>
            <a:endParaRPr lang="en-US" sz="1800">
              <a:latin typeface="Georgia" pitchFamily="18" charset="0"/>
            </a:endParaRPr>
          </a:p>
        </p:txBody>
      </p:sp>
      <p:sp>
        <p:nvSpPr>
          <p:cNvPr id="2056" name="Rectangle 3"/>
          <p:cNvSpPr>
            <a:spLocks noChangeArrowheads="1"/>
          </p:cNvSpPr>
          <p:nvPr/>
        </p:nvSpPr>
        <p:spPr bwMode="auto">
          <a:xfrm>
            <a:off x="3295650" y="457200"/>
            <a:ext cx="5557838" cy="2560638"/>
          </a:xfrm>
          <a:prstGeom prst="rect">
            <a:avLst/>
          </a:prstGeom>
          <a:noFill/>
          <a:ln w="9525">
            <a:noFill/>
            <a:miter lim="800000"/>
            <a:headEnd/>
            <a:tailEnd/>
          </a:ln>
        </p:spPr>
        <p:txBody>
          <a:bodyPr>
            <a:spAutoFit/>
          </a:bodyPr>
          <a:lstStyle/>
          <a:p>
            <a:r>
              <a:rPr lang="en-US" sz="3200" b="1">
                <a:solidFill>
                  <a:srgbClr val="400080"/>
                </a:solidFill>
              </a:rPr>
              <a:t>Practicing What We Preach: Using Writer</a:t>
            </a:r>
            <a:r>
              <a:rPr lang="en-US" sz="3200" b="1">
                <a:solidFill>
                  <a:srgbClr val="400080"/>
                </a:solidFill>
                <a:latin typeface="Gotham" pitchFamily="50" charset="0"/>
              </a:rPr>
              <a:t>’</a:t>
            </a:r>
            <a:r>
              <a:rPr lang="en-US" sz="3200" b="1">
                <a:solidFill>
                  <a:srgbClr val="400080"/>
                </a:solidFill>
              </a:rPr>
              <a:t>s Workshop as a Model for Academic Writing</a:t>
            </a:r>
            <a:r>
              <a:rPr lang="en-US" sz="3200" b="1">
                <a:solidFill>
                  <a:schemeClr val="accent2"/>
                </a:solidFill>
                <a:latin typeface="Gotham" pitchFamily="50" charset="0"/>
              </a:rPr>
              <a:t> </a:t>
            </a:r>
          </a:p>
          <a:p>
            <a:endParaRPr lang="en-US" sz="1600" i="1">
              <a:latin typeface="Arial" charset="0"/>
            </a:endParaRPr>
          </a:p>
          <a:p>
            <a:endParaRPr lang="en-US" sz="1800">
              <a:latin typeface="Georg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en-US" smtClean="0">
                <a:solidFill>
                  <a:srgbClr val="400080"/>
                </a:solidFill>
              </a:rPr>
              <a:t>Soul Searching </a:t>
            </a:r>
            <a:br>
              <a:rPr lang="en-US" smtClean="0">
                <a:solidFill>
                  <a:srgbClr val="400080"/>
                </a:solidFill>
              </a:rPr>
            </a:br>
            <a:r>
              <a:rPr lang="en-US" smtClean="0">
                <a:solidFill>
                  <a:srgbClr val="400080"/>
                </a:solidFill>
              </a:rPr>
              <a:t>and Self Reflection</a:t>
            </a:r>
            <a:endParaRPr lang="en-US" smtClean="0"/>
          </a:p>
        </p:txBody>
      </p:sp>
      <p:sp>
        <p:nvSpPr>
          <p:cNvPr id="5" name="Content Placeholder 4"/>
          <p:cNvSpPr>
            <a:spLocks noGrp="1"/>
          </p:cNvSpPr>
          <p:nvPr>
            <p:ph idx="1"/>
          </p:nvPr>
        </p:nvSpPr>
        <p:spPr>
          <a:xfrm>
            <a:off x="790575" y="1600200"/>
            <a:ext cx="8229600" cy="4525963"/>
          </a:xfrm>
        </p:spPr>
        <p:txBody>
          <a:bodyPr/>
          <a:lstStyle/>
          <a:p>
            <a:pPr marL="0" indent="0">
              <a:buFontTx/>
              <a:buNone/>
              <a:defRPr/>
            </a:pPr>
            <a:r>
              <a:rPr lang="en-US" dirty="0" err="1" smtClean="0"/>
              <a:t>Maloch’s</a:t>
            </a:r>
            <a:r>
              <a:rPr lang="en-US" dirty="0" smtClean="0"/>
              <a:t> question continued to surface, leading me to…</a:t>
            </a:r>
          </a:p>
          <a:p>
            <a:pPr marL="514350" indent="-514350">
              <a:buFont typeface="+mj-lt"/>
              <a:buAutoNum type="arabicPeriod"/>
              <a:defRPr/>
            </a:pPr>
            <a:r>
              <a:rPr lang="en-US" sz="2800" dirty="0" smtClean="0"/>
              <a:t>Examine my prior publication record</a:t>
            </a:r>
          </a:p>
          <a:p>
            <a:pPr marL="514350" indent="-514350">
              <a:buFont typeface="+mj-lt"/>
              <a:buAutoNum type="arabicPeriod"/>
              <a:defRPr/>
            </a:pPr>
            <a:r>
              <a:rPr lang="en-US" sz="2800" dirty="0" smtClean="0"/>
              <a:t>Identify my needs</a:t>
            </a:r>
          </a:p>
          <a:p>
            <a:pPr marL="685800" indent="-285750">
              <a:lnSpc>
                <a:spcPct val="90000"/>
              </a:lnSpc>
              <a:defRPr/>
            </a:pPr>
            <a:r>
              <a:rPr lang="en-US" sz="2400" dirty="0" smtClean="0"/>
              <a:t>Take control of my research agenda</a:t>
            </a:r>
          </a:p>
          <a:p>
            <a:pPr marL="685800" indent="-285750">
              <a:lnSpc>
                <a:spcPct val="90000"/>
              </a:lnSpc>
              <a:defRPr/>
            </a:pPr>
            <a:r>
              <a:rPr lang="en-US" sz="2400" dirty="0" smtClean="0"/>
              <a:t>Refine my research focus</a:t>
            </a:r>
          </a:p>
          <a:p>
            <a:pPr marL="685800" indent="-285750">
              <a:lnSpc>
                <a:spcPct val="90000"/>
              </a:lnSpc>
              <a:defRPr/>
            </a:pPr>
            <a:r>
              <a:rPr lang="en-US" sz="2400" dirty="0" smtClean="0"/>
              <a:t>Set definite goals</a:t>
            </a:r>
          </a:p>
          <a:p>
            <a:pPr marL="685800" indent="-285750">
              <a:lnSpc>
                <a:spcPct val="90000"/>
              </a:lnSpc>
              <a:defRPr/>
            </a:pPr>
            <a:r>
              <a:rPr lang="en-US" sz="2400" dirty="0" smtClean="0"/>
              <a:t>Commit to writing more regularly</a:t>
            </a:r>
            <a:endParaRPr lang="en-US" sz="2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solidFill>
                  <a:srgbClr val="400080"/>
                </a:solidFill>
              </a:rPr>
              <a:t>Formulating a Plan</a:t>
            </a:r>
          </a:p>
        </p:txBody>
      </p:sp>
      <p:sp>
        <p:nvSpPr>
          <p:cNvPr id="12291" name="Rectangle 3"/>
          <p:cNvSpPr>
            <a:spLocks noGrp="1" noChangeArrowheads="1"/>
          </p:cNvSpPr>
          <p:nvPr>
            <p:ph type="body" idx="1"/>
          </p:nvPr>
        </p:nvSpPr>
        <p:spPr>
          <a:xfrm>
            <a:off x="608013" y="1600200"/>
            <a:ext cx="8229600" cy="4525963"/>
          </a:xfrm>
        </p:spPr>
        <p:txBody>
          <a:bodyPr/>
          <a:lstStyle/>
          <a:p>
            <a:r>
              <a:rPr lang="en-US" sz="2800" smtClean="0"/>
              <a:t>Needed support of colleagues</a:t>
            </a:r>
          </a:p>
          <a:p>
            <a:r>
              <a:rPr lang="en-US" sz="2800" smtClean="0"/>
              <a:t>Sought to serve as a mentor for other female colleagues</a:t>
            </a:r>
          </a:p>
          <a:p>
            <a:r>
              <a:rPr lang="en-US" sz="2800" smtClean="0"/>
              <a:t>Planned a one-semester experiment … small group committed to daily writing </a:t>
            </a:r>
          </a:p>
          <a:p>
            <a:r>
              <a:rPr lang="en-US" sz="2800" smtClean="0"/>
              <a:t>Mutual benefit would result for all group members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686800" cy="1143000"/>
          </a:xfrm>
        </p:spPr>
        <p:txBody>
          <a:bodyPr/>
          <a:lstStyle/>
          <a:p>
            <a:r>
              <a:rPr lang="en-US" sz="4000" smtClean="0">
                <a:solidFill>
                  <a:srgbClr val="400080"/>
                </a:solidFill>
              </a:rPr>
              <a:t>Selecting Writing </a:t>
            </a:r>
            <a:br>
              <a:rPr lang="en-US" sz="4000" smtClean="0">
                <a:solidFill>
                  <a:srgbClr val="400080"/>
                </a:solidFill>
              </a:rPr>
            </a:br>
            <a:r>
              <a:rPr lang="en-US" sz="4000" smtClean="0">
                <a:solidFill>
                  <a:srgbClr val="400080"/>
                </a:solidFill>
              </a:rPr>
              <a:t>Group Members</a:t>
            </a:r>
          </a:p>
        </p:txBody>
      </p:sp>
      <p:sp>
        <p:nvSpPr>
          <p:cNvPr id="13315" name="Rectangle 3"/>
          <p:cNvSpPr>
            <a:spLocks noGrp="1" noChangeArrowheads="1"/>
          </p:cNvSpPr>
          <p:nvPr>
            <p:ph type="body" idx="1"/>
          </p:nvPr>
        </p:nvSpPr>
        <p:spPr>
          <a:xfrm>
            <a:off x="533400" y="1828800"/>
            <a:ext cx="8229600" cy="4525963"/>
          </a:xfrm>
        </p:spPr>
        <p:txBody>
          <a:bodyPr/>
          <a:lstStyle/>
          <a:p>
            <a:pPr>
              <a:defRPr/>
            </a:pPr>
            <a:r>
              <a:rPr lang="en-US" sz="2800" dirty="0" smtClean="0"/>
              <a:t>Small size—four additional colleagues</a:t>
            </a:r>
          </a:p>
          <a:p>
            <a:pPr>
              <a:defRPr/>
            </a:pPr>
            <a:r>
              <a:rPr lang="en-US" sz="2800" dirty="0" smtClean="0"/>
              <a:t>Members selected carefully</a:t>
            </a:r>
          </a:p>
          <a:p>
            <a:pPr marL="685800">
              <a:buFont typeface="Verdana" pitchFamily="34" charset="0"/>
              <a:buChar char="–"/>
              <a:defRPr/>
            </a:pPr>
            <a:r>
              <a:rPr lang="en-US" sz="2400" dirty="0" smtClean="0"/>
              <a:t>All were untenured junior faculty</a:t>
            </a:r>
          </a:p>
          <a:p>
            <a:pPr marL="685800">
              <a:buFont typeface="Verdana" pitchFamily="34" charset="0"/>
              <a:buChar char="–"/>
              <a:defRPr/>
            </a:pPr>
            <a:r>
              <a:rPr lang="en-US" sz="2400" dirty="0" smtClean="0"/>
              <a:t>All had exhibited great self-confidence as individuals and as emerging scholars</a:t>
            </a:r>
          </a:p>
          <a:p>
            <a:pPr marL="685800">
              <a:buFont typeface="Verdana" pitchFamily="34" charset="0"/>
              <a:buChar char="–"/>
              <a:defRPr/>
            </a:pPr>
            <a:r>
              <a:rPr lang="en-US" sz="2400" smtClean="0"/>
              <a:t>All had </a:t>
            </a:r>
            <a:r>
              <a:rPr lang="en-US" sz="2400" dirty="0" smtClean="0"/>
              <a:t>proven track records through prior collaboration…energy, commitment, effort</a:t>
            </a:r>
          </a:p>
          <a:p>
            <a:pPr marL="685800">
              <a:buFont typeface="Verdana" pitchFamily="34" charset="0"/>
              <a:buChar char="–"/>
              <a:defRPr/>
            </a:pPr>
            <a:r>
              <a:rPr lang="en-US" sz="2400" dirty="0" smtClean="0"/>
              <a:t>All chose to participate for one semester</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228600"/>
            <a:ext cx="8229600" cy="914400"/>
          </a:xfrm>
        </p:spPr>
        <p:txBody>
          <a:bodyPr/>
          <a:lstStyle/>
          <a:p>
            <a:r>
              <a:rPr lang="en-US" smtClean="0">
                <a:solidFill>
                  <a:srgbClr val="400080"/>
                </a:solidFill>
              </a:rPr>
              <a:t>More Than Mere Colleagues</a:t>
            </a:r>
          </a:p>
        </p:txBody>
      </p:sp>
      <p:sp>
        <p:nvSpPr>
          <p:cNvPr id="14339" name="Rectangle 3"/>
          <p:cNvSpPr>
            <a:spLocks noGrp="1" noChangeArrowheads="1"/>
          </p:cNvSpPr>
          <p:nvPr>
            <p:ph type="body" idx="1"/>
          </p:nvPr>
        </p:nvSpPr>
        <p:spPr>
          <a:xfrm>
            <a:off x="600075" y="3032125"/>
            <a:ext cx="8229600" cy="3962400"/>
          </a:xfrm>
        </p:spPr>
        <p:txBody>
          <a:bodyPr/>
          <a:lstStyle/>
          <a:p>
            <a:pPr>
              <a:lnSpc>
                <a:spcPct val="90000"/>
              </a:lnSpc>
              <a:buFontTx/>
              <a:buNone/>
              <a:defRPr/>
            </a:pPr>
            <a:r>
              <a:rPr lang="en-US" sz="2800" dirty="0" smtClean="0"/>
              <a:t>	Group members—not only women, but my friends</a:t>
            </a:r>
          </a:p>
          <a:p>
            <a:pPr marL="800100">
              <a:lnSpc>
                <a:spcPct val="90000"/>
              </a:lnSpc>
              <a:buFont typeface="Verdana" pitchFamily="34" charset="0"/>
              <a:buChar char="–"/>
              <a:defRPr/>
            </a:pPr>
            <a:r>
              <a:rPr lang="en-US" sz="2400" dirty="0" smtClean="0"/>
              <a:t>Degree of trust and rapport intact</a:t>
            </a:r>
          </a:p>
          <a:p>
            <a:pPr marL="800100">
              <a:lnSpc>
                <a:spcPct val="90000"/>
              </a:lnSpc>
              <a:buFont typeface="Verdana" pitchFamily="34" charset="0"/>
              <a:buChar char="–"/>
              <a:defRPr/>
            </a:pPr>
            <a:r>
              <a:rPr lang="en-US" sz="2400" dirty="0" smtClean="0"/>
              <a:t>Individuals known to move beyond their own self-interests</a:t>
            </a:r>
          </a:p>
          <a:p>
            <a:pPr marL="800100">
              <a:lnSpc>
                <a:spcPct val="90000"/>
              </a:lnSpc>
              <a:buFont typeface="Verdana" pitchFamily="34" charset="0"/>
              <a:buChar char="–"/>
              <a:defRPr/>
            </a:pPr>
            <a:r>
              <a:rPr lang="en-US" sz="2400" dirty="0" smtClean="0"/>
              <a:t>All had strengths that I did not possess</a:t>
            </a:r>
          </a:p>
          <a:p>
            <a:pPr marL="800100">
              <a:lnSpc>
                <a:spcPct val="90000"/>
              </a:lnSpc>
              <a:buFont typeface="Verdana" pitchFamily="34" charset="0"/>
              <a:buChar char="–"/>
              <a:defRPr/>
            </a:pPr>
            <a:r>
              <a:rPr lang="en-US" sz="2400" dirty="0" smtClean="0"/>
              <a:t>All had demonstrated sound judgment and exceptional initiative</a:t>
            </a:r>
          </a:p>
        </p:txBody>
      </p:sp>
      <p:pic>
        <p:nvPicPr>
          <p:cNvPr id="14340" name="Picture 4" descr="Writing Group Pictures 002"/>
          <p:cNvPicPr>
            <a:picLocks noChangeAspect="1" noChangeArrowheads="1"/>
          </p:cNvPicPr>
          <p:nvPr/>
        </p:nvPicPr>
        <p:blipFill>
          <a:blip r:embed="rId3"/>
          <a:srcRect/>
          <a:stretch>
            <a:fillRect/>
          </a:stretch>
        </p:blipFill>
        <p:spPr bwMode="auto">
          <a:xfrm>
            <a:off x="3505200" y="1219200"/>
            <a:ext cx="2209800" cy="1657350"/>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419100"/>
            <a:ext cx="8229600" cy="1143000"/>
          </a:xfrm>
        </p:spPr>
        <p:txBody>
          <a:bodyPr/>
          <a:lstStyle/>
          <a:p>
            <a:r>
              <a:rPr lang="en-US" sz="4000" smtClean="0">
                <a:solidFill>
                  <a:srgbClr val="400080"/>
                </a:solidFill>
              </a:rPr>
              <a:t>Existing Trust and Belief in Group Members Led to…</a:t>
            </a:r>
          </a:p>
        </p:txBody>
      </p:sp>
      <p:sp>
        <p:nvSpPr>
          <p:cNvPr id="15363" name="Rectangle 3"/>
          <p:cNvSpPr>
            <a:spLocks noGrp="1" noChangeArrowheads="1"/>
          </p:cNvSpPr>
          <p:nvPr>
            <p:ph type="body" idx="1"/>
          </p:nvPr>
        </p:nvSpPr>
        <p:spPr>
          <a:xfrm>
            <a:off x="688975" y="1930400"/>
            <a:ext cx="8229600" cy="4525963"/>
          </a:xfrm>
        </p:spPr>
        <p:txBody>
          <a:bodyPr/>
          <a:lstStyle/>
          <a:p>
            <a:pPr>
              <a:buFontTx/>
              <a:buNone/>
              <a:defRPr/>
            </a:pPr>
            <a:r>
              <a:rPr lang="en-US" dirty="0" smtClean="0"/>
              <a:t>…one common commitment—</a:t>
            </a:r>
            <a:r>
              <a:rPr lang="en-US" u="sng" dirty="0" smtClean="0"/>
              <a:t>daily writing</a:t>
            </a:r>
          </a:p>
          <a:p>
            <a:pPr marL="800100">
              <a:buFont typeface="Verdana" pitchFamily="34" charset="0"/>
              <a:buChar char="–"/>
              <a:defRPr/>
            </a:pPr>
            <a:r>
              <a:rPr lang="en-US" sz="2400" dirty="0" smtClean="0"/>
              <a:t>No plan for the group—writer’s workshop was used as a framework</a:t>
            </a:r>
          </a:p>
          <a:p>
            <a:pPr marL="800100">
              <a:buFont typeface="Verdana" pitchFamily="34" charset="0"/>
              <a:buChar char="–"/>
              <a:defRPr/>
            </a:pPr>
            <a:r>
              <a:rPr lang="en-US" sz="2400" dirty="0" smtClean="0"/>
              <a:t>Guidelines and choices to be made by group members</a:t>
            </a:r>
          </a:p>
          <a:p>
            <a:pPr marL="800100">
              <a:buFont typeface="Verdana" pitchFamily="34" charset="0"/>
              <a:buChar char="–"/>
              <a:defRPr/>
            </a:pPr>
            <a:r>
              <a:rPr lang="en-US" sz="2400" dirty="0" smtClean="0"/>
              <a:t>Evolution of the group based on our needs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solidFill>
                  <a:srgbClr val="400080"/>
                </a:solidFill>
              </a:rPr>
              <a:t>Sharing Our Story</a:t>
            </a:r>
          </a:p>
        </p:txBody>
      </p:sp>
      <p:sp>
        <p:nvSpPr>
          <p:cNvPr id="16387" name="Rectangle 3"/>
          <p:cNvSpPr>
            <a:spLocks noGrp="1" noChangeArrowheads="1"/>
          </p:cNvSpPr>
          <p:nvPr>
            <p:ph type="body" idx="1"/>
          </p:nvPr>
        </p:nvSpPr>
        <p:spPr>
          <a:xfrm>
            <a:off x="812800" y="1600200"/>
            <a:ext cx="8229600" cy="4525963"/>
          </a:xfrm>
        </p:spPr>
        <p:txBody>
          <a:bodyPr/>
          <a:lstStyle/>
          <a:p>
            <a:r>
              <a:rPr lang="en-US" dirty="0" smtClean="0"/>
              <a:t>Related literature</a:t>
            </a:r>
          </a:p>
          <a:p>
            <a:r>
              <a:rPr lang="en-US" dirty="0" smtClean="0"/>
              <a:t>Methodology</a:t>
            </a:r>
          </a:p>
          <a:p>
            <a:r>
              <a:rPr lang="en-US" dirty="0" smtClean="0"/>
              <a:t>Themes</a:t>
            </a:r>
          </a:p>
          <a:p>
            <a:r>
              <a:rPr lang="en-US" dirty="0" err="1" smtClean="0"/>
              <a:t>Telementor</a:t>
            </a:r>
            <a:r>
              <a:rPr lang="en-US" dirty="0" smtClean="0"/>
              <a:t> support</a:t>
            </a:r>
          </a:p>
          <a:p>
            <a:r>
              <a:rPr lang="en-US" dirty="0" smtClean="0"/>
              <a:t>Collective accomplishments</a:t>
            </a:r>
          </a:p>
          <a:p>
            <a:r>
              <a:rPr lang="en-US" dirty="0" smtClean="0"/>
              <a:t>Building a context for success</a:t>
            </a:r>
          </a:p>
          <a:p>
            <a:r>
              <a:rPr lang="en-US" dirty="0" smtClean="0"/>
              <a:t>Lessons learned</a:t>
            </a:r>
          </a:p>
        </p:txBody>
      </p:sp>
      <p:pic>
        <p:nvPicPr>
          <p:cNvPr id="16388" name="Picture 3" descr="Writing Group Pictures 006.jpg"/>
          <p:cNvPicPr>
            <a:picLocks noChangeAspect="1"/>
          </p:cNvPicPr>
          <p:nvPr/>
        </p:nvPicPr>
        <p:blipFill>
          <a:blip r:embed="rId3"/>
          <a:srcRect/>
          <a:stretch>
            <a:fillRect/>
          </a:stretch>
        </p:blipFill>
        <p:spPr bwMode="auto">
          <a:xfrm>
            <a:off x="5791200" y="1676400"/>
            <a:ext cx="2540000" cy="1905000"/>
          </a:xfrm>
          <a:prstGeom prst="rect">
            <a:avLst/>
          </a:prstGeom>
          <a:noFill/>
          <a:ln w="53975">
            <a:solidFill>
              <a:srgbClr val="400080"/>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499"/>
                                          </p:stCondLst>
                                        </p:cTn>
                                        <p:tgtEl>
                                          <p:spTgt spid="16387">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499"/>
                                          </p:stCondLst>
                                        </p:cTn>
                                        <p:tgtEl>
                                          <p:spTgt spid="16387">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499"/>
                                          </p:stCondLst>
                                        </p:cTn>
                                        <p:tgtEl>
                                          <p:spTgt spid="16387">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499"/>
                                          </p:stCondLst>
                                        </p:cTn>
                                        <p:tgtEl>
                                          <p:spTgt spid="16387">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499"/>
                                          </p:stCondLst>
                                        </p:cTn>
                                        <p:tgtEl>
                                          <p:spTgt spid="16387">
                                            <p:txEl>
                                              <p:pRg st="5" end="5"/>
                                            </p:tx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499"/>
                                          </p:stCondLst>
                                        </p:cTn>
                                        <p:tgtEl>
                                          <p:spTgt spid="16387">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87">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7">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387">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387">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387">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387">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3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P spid="16387" grpI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95350" y="274638"/>
            <a:ext cx="8229600" cy="1143000"/>
          </a:xfrm>
        </p:spPr>
        <p:txBody>
          <a:bodyPr/>
          <a:lstStyle/>
          <a:p>
            <a:r>
              <a:rPr lang="en-US" sz="4300" smtClean="0">
                <a:solidFill>
                  <a:srgbClr val="400080"/>
                </a:solidFill>
              </a:rPr>
              <a:t>Writer’s Workshop Approach</a:t>
            </a:r>
          </a:p>
        </p:txBody>
      </p:sp>
      <p:sp>
        <p:nvSpPr>
          <p:cNvPr id="17411" name="Rectangle 3"/>
          <p:cNvSpPr>
            <a:spLocks noGrp="1" noChangeArrowheads="1"/>
          </p:cNvSpPr>
          <p:nvPr>
            <p:ph type="body" idx="1"/>
          </p:nvPr>
        </p:nvSpPr>
        <p:spPr/>
        <p:txBody>
          <a:bodyPr/>
          <a:lstStyle/>
          <a:p>
            <a:r>
              <a:rPr lang="en-US" smtClean="0"/>
              <a:t>Daily writing is imperative for young writers. (Calkins, 1994, Graves, 1983)</a:t>
            </a:r>
          </a:p>
          <a:p>
            <a:r>
              <a:rPr lang="en-US" smtClean="0"/>
              <a:t>In order for the young writer to gain momentum, she must be given opportunities to spend time with the piece regularly. </a:t>
            </a:r>
          </a:p>
          <a:p>
            <a:pPr>
              <a:buFontTx/>
              <a:buNone/>
            </a:pPr>
            <a:endParaRPr lang="en-US" smtClean="0"/>
          </a:p>
        </p:txBody>
      </p:sp>
      <p:pic>
        <p:nvPicPr>
          <p:cNvPr id="17412" name="Picture 4" descr="writing-2"/>
          <p:cNvPicPr>
            <a:picLocks noChangeAspect="1" noChangeArrowheads="1"/>
          </p:cNvPicPr>
          <p:nvPr/>
        </p:nvPicPr>
        <p:blipFill>
          <a:blip r:embed="rId3"/>
          <a:srcRect/>
          <a:stretch>
            <a:fillRect/>
          </a:stretch>
        </p:blipFill>
        <p:spPr bwMode="auto">
          <a:xfrm>
            <a:off x="4953000" y="4800600"/>
            <a:ext cx="2133600" cy="1706563"/>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solidFill>
                  <a:srgbClr val="400080"/>
                </a:solidFill>
              </a:rPr>
              <a:t>Adult Writing</a:t>
            </a:r>
          </a:p>
        </p:txBody>
      </p:sp>
      <p:sp>
        <p:nvSpPr>
          <p:cNvPr id="18435" name="Rectangle 3"/>
          <p:cNvSpPr>
            <a:spLocks noGrp="1" noChangeArrowheads="1"/>
          </p:cNvSpPr>
          <p:nvPr>
            <p:ph type="body" idx="1"/>
          </p:nvPr>
        </p:nvSpPr>
        <p:spPr/>
        <p:txBody>
          <a:bodyPr/>
          <a:lstStyle/>
          <a:p>
            <a:r>
              <a:rPr lang="en-US" sz="2800" smtClean="0"/>
              <a:t>The same is true for adult writers. Like athletes, writers need consistent, intense, and focused practice sessions, working to build their writing muscles with regular workouts. (Goldberg, 1986; Murray, 1990) </a:t>
            </a:r>
          </a:p>
          <a:p>
            <a:r>
              <a:rPr lang="en-US" sz="2800" smtClean="0"/>
              <a:t>Donald Murray (1990) </a:t>
            </a:r>
          </a:p>
          <a:p>
            <a:pPr lvl="1"/>
            <a:r>
              <a:rPr lang="en-US" sz="2400" smtClean="0"/>
              <a:t>“Nulla dies sine linea.” (p. 43).</a:t>
            </a:r>
          </a:p>
          <a:p>
            <a:r>
              <a:rPr lang="en-US" sz="2800" smtClean="0"/>
              <a:t>Parini (2005) </a:t>
            </a:r>
          </a:p>
          <a:p>
            <a:pPr lvl="1"/>
            <a:r>
              <a:rPr lang="en-US" sz="2400" smtClean="0"/>
              <a:t>“A little work every day adds up.” (p. B5) </a:t>
            </a:r>
          </a:p>
          <a:p>
            <a:endParaRPr lang="en-US" sz="280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p:txBody>
          <a:bodyPr/>
          <a:lstStyle/>
          <a:p>
            <a:r>
              <a:rPr lang="en-US" smtClean="0">
                <a:solidFill>
                  <a:srgbClr val="400080"/>
                </a:solidFill>
              </a:rPr>
              <a:t>Adult Writing</a:t>
            </a:r>
          </a:p>
        </p:txBody>
      </p:sp>
      <p:sp>
        <p:nvSpPr>
          <p:cNvPr id="19459" name="Rectangle 1027"/>
          <p:cNvSpPr>
            <a:spLocks noGrp="1" noChangeArrowheads="1"/>
          </p:cNvSpPr>
          <p:nvPr>
            <p:ph type="body" idx="1"/>
          </p:nvPr>
        </p:nvSpPr>
        <p:spPr>
          <a:xfrm>
            <a:off x="561975" y="1295400"/>
            <a:ext cx="8229600" cy="4830763"/>
          </a:xfrm>
        </p:spPr>
        <p:txBody>
          <a:bodyPr/>
          <a:lstStyle/>
          <a:p>
            <a:pPr>
              <a:lnSpc>
                <a:spcPct val="90000"/>
              </a:lnSpc>
            </a:pPr>
            <a:r>
              <a:rPr lang="en-US" sz="2800" dirty="0" smtClean="0"/>
              <a:t>Within professional circles, women are often unsupportive of one another. (</a:t>
            </a:r>
            <a:r>
              <a:rPr lang="en-US" sz="2800" dirty="0" err="1" smtClean="0"/>
              <a:t>Chesler</a:t>
            </a:r>
            <a:r>
              <a:rPr lang="en-US" sz="2800" dirty="0" smtClean="0"/>
              <a:t>, 2001)</a:t>
            </a:r>
          </a:p>
          <a:p>
            <a:pPr>
              <a:lnSpc>
                <a:spcPct val="90000"/>
              </a:lnSpc>
            </a:pPr>
            <a:r>
              <a:rPr lang="en-US" sz="2800" dirty="0" smtClean="0"/>
              <a:t>The value of a professional learning community. (Palmer, 1998; </a:t>
            </a:r>
            <a:r>
              <a:rPr lang="en-US" sz="2800" dirty="0" err="1" smtClean="0"/>
              <a:t>Senge</a:t>
            </a:r>
            <a:r>
              <a:rPr lang="en-US" sz="2800" dirty="0" smtClean="0"/>
              <a:t>, </a:t>
            </a:r>
            <a:r>
              <a:rPr lang="en-US" sz="2800" dirty="0" err="1" smtClean="0"/>
              <a:t>Cambron</a:t>
            </a:r>
            <a:r>
              <a:rPr lang="en-US" sz="2800" dirty="0" smtClean="0"/>
              <a:t>-McCabe, Lucas, Smith, Dutton, &amp; </a:t>
            </a:r>
            <a:r>
              <a:rPr lang="en-US" sz="2800" dirty="0" err="1" smtClean="0"/>
              <a:t>Kleiner</a:t>
            </a:r>
            <a:r>
              <a:rPr lang="en-US" sz="2800" dirty="0" smtClean="0"/>
              <a:t>, 2000) </a:t>
            </a:r>
          </a:p>
          <a:p>
            <a:pPr>
              <a:lnSpc>
                <a:spcPct val="90000"/>
              </a:lnSpc>
            </a:pPr>
            <a:r>
              <a:rPr lang="en-US" sz="2800" dirty="0" smtClean="0"/>
              <a:t>Potential of a professional learning community comprised of a group of women who support one another to gain “more pleasure and productivity in their writing lives”. (Grant, 2006, p. 483) </a:t>
            </a:r>
          </a:p>
          <a:p>
            <a:pPr>
              <a:lnSpc>
                <a:spcPct val="90000"/>
              </a:lnSpc>
            </a:pPr>
            <a:endParaRPr lang="en-US" sz="2800"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733425" y="228600"/>
            <a:ext cx="8229600" cy="1143000"/>
          </a:xfrm>
        </p:spPr>
        <p:txBody>
          <a:bodyPr/>
          <a:lstStyle/>
          <a:p>
            <a:r>
              <a:rPr lang="en-US" smtClean="0">
                <a:solidFill>
                  <a:srgbClr val="400080"/>
                </a:solidFill>
              </a:rPr>
              <a:t>Methodology</a:t>
            </a:r>
          </a:p>
        </p:txBody>
      </p:sp>
      <p:sp>
        <p:nvSpPr>
          <p:cNvPr id="20483" name="Content Placeholder 4"/>
          <p:cNvSpPr>
            <a:spLocks noGrp="1"/>
          </p:cNvSpPr>
          <p:nvPr>
            <p:ph idx="1"/>
          </p:nvPr>
        </p:nvSpPr>
        <p:spPr>
          <a:xfrm>
            <a:off x="685800" y="1905000"/>
            <a:ext cx="8077200" cy="4221163"/>
          </a:xfrm>
        </p:spPr>
        <p:txBody>
          <a:bodyPr/>
          <a:lstStyle/>
          <a:p>
            <a:r>
              <a:rPr lang="en-US" smtClean="0"/>
              <a:t>Collective autoethnography—(Clandin &amp; Connelly, 2000; Coles, 1989; Ellis, 2004)</a:t>
            </a:r>
          </a:p>
          <a:p>
            <a:r>
              <a:rPr lang="en-US" smtClean="0"/>
              <a:t>Data sources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r>
              <a:rPr lang="en-US" smtClean="0">
                <a:solidFill>
                  <a:srgbClr val="400080"/>
                </a:solidFill>
              </a:rPr>
              <a:t>Purpose for the Session</a:t>
            </a:r>
            <a:endParaRPr lang="en-US" smtClean="0"/>
          </a:p>
        </p:txBody>
      </p:sp>
      <p:pic>
        <p:nvPicPr>
          <p:cNvPr id="3075" name="Content Placeholder 5" descr="Writing Group Pictures 007.jpg"/>
          <p:cNvPicPr>
            <a:picLocks noGrp="1" noChangeAspect="1"/>
          </p:cNvPicPr>
          <p:nvPr>
            <p:ph idx="1"/>
          </p:nvPr>
        </p:nvPicPr>
        <p:blipFill>
          <a:blip r:embed="rId3"/>
          <a:srcRect/>
          <a:stretch>
            <a:fillRect/>
          </a:stretch>
        </p:blipFill>
        <p:spPr>
          <a:xfrm>
            <a:off x="1371600" y="1460500"/>
            <a:ext cx="6172200" cy="4629150"/>
          </a:xfrm>
          <a:ln w="57150">
            <a:solidFill>
              <a:srgbClr val="400080"/>
            </a:solidFill>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solidFill>
                  <a:srgbClr val="400080"/>
                </a:solidFill>
              </a:rPr>
              <a:t>Themes</a:t>
            </a:r>
          </a:p>
        </p:txBody>
      </p:sp>
      <p:sp>
        <p:nvSpPr>
          <p:cNvPr id="21507" name="Rectangle 3"/>
          <p:cNvSpPr>
            <a:spLocks noGrp="1" noChangeArrowheads="1"/>
          </p:cNvSpPr>
          <p:nvPr>
            <p:ph type="body" idx="1"/>
          </p:nvPr>
        </p:nvSpPr>
        <p:spPr>
          <a:xfrm>
            <a:off x="914400" y="1524000"/>
            <a:ext cx="8229600" cy="4525963"/>
          </a:xfrm>
        </p:spPr>
        <p:txBody>
          <a:bodyPr/>
          <a:lstStyle/>
          <a:p>
            <a:r>
              <a:rPr lang="en-US" dirty="0" smtClean="0"/>
              <a:t>Living the </a:t>
            </a:r>
            <a:r>
              <a:rPr lang="en-US" dirty="0" err="1" smtClean="0"/>
              <a:t>writerly</a:t>
            </a:r>
            <a:r>
              <a:rPr lang="en-US" dirty="0" smtClean="0"/>
              <a:t> life</a:t>
            </a:r>
          </a:p>
          <a:p>
            <a:r>
              <a:rPr lang="en-US" dirty="0" smtClean="0"/>
              <a:t>The power of the group</a:t>
            </a:r>
          </a:p>
          <a:p>
            <a:r>
              <a:rPr lang="en-US" dirty="0" smtClean="0"/>
              <a:t>Collective accomplishments and successes</a:t>
            </a:r>
          </a:p>
          <a:p>
            <a:r>
              <a:rPr lang="en-US" dirty="0" smtClean="0"/>
              <a:t>Building a context for success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44550" y="304800"/>
            <a:ext cx="8229600" cy="1143000"/>
          </a:xfrm>
        </p:spPr>
        <p:txBody>
          <a:bodyPr/>
          <a:lstStyle/>
          <a:p>
            <a:r>
              <a:rPr lang="en-US" sz="4000" smtClean="0">
                <a:solidFill>
                  <a:srgbClr val="400080"/>
                </a:solidFill>
              </a:rPr>
              <a:t>Theme: Living the Writerly Life</a:t>
            </a:r>
          </a:p>
        </p:txBody>
      </p:sp>
      <p:sp>
        <p:nvSpPr>
          <p:cNvPr id="22531" name="Content Placeholder 2"/>
          <p:cNvSpPr>
            <a:spLocks noGrp="1"/>
          </p:cNvSpPr>
          <p:nvPr>
            <p:ph idx="1"/>
          </p:nvPr>
        </p:nvSpPr>
        <p:spPr>
          <a:xfrm>
            <a:off x="457200" y="2133600"/>
            <a:ext cx="4495800" cy="1600200"/>
          </a:xfrm>
        </p:spPr>
        <p:txBody>
          <a:bodyPr/>
          <a:lstStyle/>
          <a:p>
            <a:pPr>
              <a:lnSpc>
                <a:spcPct val="90000"/>
              </a:lnSpc>
              <a:buFontTx/>
              <a:buNone/>
            </a:pPr>
            <a:r>
              <a:rPr lang="en-US" smtClean="0"/>
              <a:t>	Making writing a priority leads to more consistent writing.</a:t>
            </a:r>
          </a:p>
          <a:p>
            <a:pPr>
              <a:lnSpc>
                <a:spcPct val="90000"/>
              </a:lnSpc>
              <a:buFontTx/>
              <a:buNone/>
            </a:pPr>
            <a:r>
              <a:rPr lang="en-US" i="1" smtClean="0">
                <a:solidFill>
                  <a:schemeClr val="accent2"/>
                </a:solidFill>
              </a:rPr>
              <a:t>	</a:t>
            </a:r>
            <a:endParaRPr lang="en-US" smtClean="0">
              <a:solidFill>
                <a:schemeClr val="accent2"/>
              </a:solidFill>
            </a:endParaRPr>
          </a:p>
          <a:p>
            <a:pPr>
              <a:lnSpc>
                <a:spcPct val="90000"/>
              </a:lnSpc>
              <a:buFontTx/>
              <a:buNone/>
            </a:pPr>
            <a:r>
              <a:rPr lang="en-US" smtClean="0">
                <a:solidFill>
                  <a:schemeClr val="accent2"/>
                </a:solidFill>
              </a:rPr>
              <a:t>		</a:t>
            </a:r>
            <a:endParaRPr lang="en-US" i="1" smtClean="0">
              <a:solidFill>
                <a:schemeClr val="accent2"/>
              </a:solidFill>
            </a:endParaRPr>
          </a:p>
        </p:txBody>
      </p:sp>
      <p:pic>
        <p:nvPicPr>
          <p:cNvPr id="22532" name="Picture 6" descr="Eliz"/>
          <p:cNvPicPr>
            <a:picLocks noChangeAspect="1" noChangeArrowheads="1"/>
          </p:cNvPicPr>
          <p:nvPr/>
        </p:nvPicPr>
        <p:blipFill>
          <a:blip r:embed="rId3"/>
          <a:srcRect/>
          <a:stretch>
            <a:fillRect/>
          </a:stretch>
        </p:blipFill>
        <p:spPr bwMode="auto">
          <a:xfrm>
            <a:off x="4724400" y="1438275"/>
            <a:ext cx="3429000" cy="3284538"/>
          </a:xfrm>
          <a:prstGeom prst="rect">
            <a:avLst/>
          </a:prstGeom>
          <a:noFill/>
          <a:ln w="57150">
            <a:solidFill>
              <a:srgbClr val="400080"/>
            </a:solidFill>
            <a:miter lim="800000"/>
            <a:headEnd/>
            <a:tailEnd/>
          </a:ln>
        </p:spPr>
      </p:pic>
      <p:sp>
        <p:nvSpPr>
          <p:cNvPr id="22533" name="Text Box 7"/>
          <p:cNvSpPr txBox="1">
            <a:spLocks noChangeArrowheads="1"/>
          </p:cNvSpPr>
          <p:nvPr/>
        </p:nvSpPr>
        <p:spPr bwMode="auto">
          <a:xfrm>
            <a:off x="952500" y="4876800"/>
            <a:ext cx="7162800" cy="1554163"/>
          </a:xfrm>
          <a:prstGeom prst="rect">
            <a:avLst/>
          </a:prstGeom>
          <a:noFill/>
          <a:ln w="9525">
            <a:noFill/>
            <a:miter lim="800000"/>
            <a:headEnd/>
            <a:tailEnd/>
          </a:ln>
        </p:spPr>
        <p:txBody>
          <a:bodyPr>
            <a:spAutoFit/>
          </a:bodyPr>
          <a:lstStyle/>
          <a:p>
            <a:pPr>
              <a:spcBef>
                <a:spcPct val="50000"/>
              </a:spcBef>
            </a:pPr>
            <a:r>
              <a:rPr lang="en-US" sz="3200" i="1">
                <a:solidFill>
                  <a:schemeClr val="accent2"/>
                </a:solidFill>
              </a:rPr>
              <a:t>“I have done more writing in the past two months than in the past two years!”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14400" y="228600"/>
            <a:ext cx="8229600" cy="1143000"/>
          </a:xfrm>
        </p:spPr>
        <p:txBody>
          <a:bodyPr/>
          <a:lstStyle/>
          <a:p>
            <a:r>
              <a:rPr lang="en-US" smtClean="0">
                <a:solidFill>
                  <a:srgbClr val="400080"/>
                </a:solidFill>
              </a:rPr>
              <a:t>Living the Writerly Life</a:t>
            </a:r>
          </a:p>
        </p:txBody>
      </p:sp>
      <p:sp>
        <p:nvSpPr>
          <p:cNvPr id="23555" name="Rectangle 3"/>
          <p:cNvSpPr>
            <a:spLocks noGrp="1" noChangeArrowheads="1"/>
          </p:cNvSpPr>
          <p:nvPr>
            <p:ph type="body" idx="1"/>
          </p:nvPr>
        </p:nvSpPr>
        <p:spPr>
          <a:xfrm>
            <a:off x="457200" y="1295400"/>
            <a:ext cx="8229600" cy="4525963"/>
          </a:xfrm>
        </p:spPr>
        <p:txBody>
          <a:bodyPr/>
          <a:lstStyle/>
          <a:p>
            <a:pPr>
              <a:buFontTx/>
              <a:buNone/>
            </a:pPr>
            <a:r>
              <a:rPr lang="en-US" smtClean="0"/>
              <a:t>	Writing is a process that takes time, involves many revisions, and sometimes results in rejections.</a:t>
            </a:r>
          </a:p>
          <a:p>
            <a:endParaRPr lang="en-US" smtClean="0"/>
          </a:p>
          <a:p>
            <a:pPr>
              <a:buFontTx/>
              <a:buNone/>
            </a:pPr>
            <a:endParaRPr lang="en-US" smtClean="0"/>
          </a:p>
        </p:txBody>
      </p:sp>
      <p:pic>
        <p:nvPicPr>
          <p:cNvPr id="23556" name="Picture 4"/>
          <p:cNvPicPr>
            <a:picLocks noChangeAspect="1" noChangeArrowheads="1"/>
          </p:cNvPicPr>
          <p:nvPr/>
        </p:nvPicPr>
        <p:blipFill>
          <a:blip r:embed="rId3"/>
          <a:srcRect/>
          <a:stretch>
            <a:fillRect/>
          </a:stretch>
        </p:blipFill>
        <p:spPr bwMode="auto">
          <a:xfrm>
            <a:off x="2667000" y="3238500"/>
            <a:ext cx="3178175" cy="3238500"/>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solidFill>
                  <a:srgbClr val="400080"/>
                </a:solidFill>
              </a:rPr>
              <a:t>Living the Writerly Life</a:t>
            </a:r>
          </a:p>
        </p:txBody>
      </p:sp>
      <p:sp>
        <p:nvSpPr>
          <p:cNvPr id="24579" name="Rectangle 3"/>
          <p:cNvSpPr>
            <a:spLocks noGrp="1" noChangeArrowheads="1"/>
          </p:cNvSpPr>
          <p:nvPr>
            <p:ph type="body" idx="1"/>
          </p:nvPr>
        </p:nvSpPr>
        <p:spPr>
          <a:xfrm>
            <a:off x="857250" y="1600200"/>
            <a:ext cx="7391400" cy="4525963"/>
          </a:xfrm>
        </p:spPr>
        <p:txBody>
          <a:bodyPr/>
          <a:lstStyle/>
          <a:p>
            <a:pPr>
              <a:lnSpc>
                <a:spcPct val="90000"/>
              </a:lnSpc>
              <a:buFontTx/>
              <a:buNone/>
            </a:pPr>
            <a:r>
              <a:rPr lang="en-US" smtClean="0"/>
              <a:t>	A writer’s life ebbs and flows between peaks and valleys.</a:t>
            </a:r>
          </a:p>
          <a:p>
            <a:pPr>
              <a:lnSpc>
                <a:spcPct val="90000"/>
              </a:lnSpc>
              <a:buFontTx/>
              <a:buNone/>
            </a:pPr>
            <a:endParaRPr lang="en-US" smtClean="0"/>
          </a:p>
          <a:p>
            <a:pPr>
              <a:lnSpc>
                <a:spcPct val="90000"/>
              </a:lnSpc>
              <a:buFontTx/>
              <a:buNone/>
            </a:pPr>
            <a:r>
              <a:rPr lang="en-US" i="1" smtClean="0">
                <a:solidFill>
                  <a:schemeClr val="accent2"/>
                </a:solidFill>
              </a:rPr>
              <a:t>	“I’m freaking out a bit because I haven’t written and now other things have shifted into the top spots in terms of my time …like my annual report. Ugh. How’s everyone else doing?”</a:t>
            </a:r>
          </a:p>
          <a:p>
            <a:pPr>
              <a:lnSpc>
                <a:spcPct val="90000"/>
              </a:lnSpc>
              <a:buFontTx/>
              <a:buNone/>
            </a:pPr>
            <a:endParaRPr lang="en-US" smtClean="0"/>
          </a:p>
        </p:txBody>
      </p:sp>
      <p:sp>
        <p:nvSpPr>
          <p:cNvPr id="24580" name="Text Box 6"/>
          <p:cNvSpPr txBox="1">
            <a:spLocks noChangeArrowheads="1"/>
          </p:cNvSpPr>
          <p:nvPr/>
        </p:nvSpPr>
        <p:spPr bwMode="auto">
          <a:xfrm>
            <a:off x="1676400" y="3352800"/>
            <a:ext cx="6324600" cy="366713"/>
          </a:xfrm>
          <a:prstGeom prst="rect">
            <a:avLst/>
          </a:prstGeom>
          <a:noFill/>
          <a:ln w="9525">
            <a:noFill/>
            <a:miter lim="800000"/>
            <a:headEnd/>
            <a:tailEnd/>
          </a:ln>
        </p:spPr>
        <p:txBody>
          <a:bodyPr>
            <a:spAutoFit/>
          </a:bodyPr>
          <a:lstStyle/>
          <a:p>
            <a:pPr>
              <a:spcBef>
                <a:spcPct val="50000"/>
              </a:spcBef>
            </a:pPr>
            <a:endParaRPr lang="en-US" sz="1800">
              <a:latin typeface="Georgia"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solidFill>
                  <a:srgbClr val="400080"/>
                </a:solidFill>
              </a:rPr>
              <a:t>Living the Writerly Life</a:t>
            </a:r>
          </a:p>
        </p:txBody>
      </p:sp>
      <p:sp>
        <p:nvSpPr>
          <p:cNvPr id="25603" name="Rectangle 3"/>
          <p:cNvSpPr>
            <a:spLocks noGrp="1" noChangeArrowheads="1"/>
          </p:cNvSpPr>
          <p:nvPr>
            <p:ph type="body" idx="1"/>
          </p:nvPr>
        </p:nvSpPr>
        <p:spPr>
          <a:xfrm>
            <a:off x="457200" y="1371600"/>
            <a:ext cx="8229600" cy="4754563"/>
          </a:xfrm>
        </p:spPr>
        <p:txBody>
          <a:bodyPr/>
          <a:lstStyle/>
          <a:p>
            <a:pPr>
              <a:lnSpc>
                <a:spcPct val="90000"/>
              </a:lnSpc>
              <a:buFontTx/>
              <a:buNone/>
            </a:pPr>
            <a:r>
              <a:rPr lang="en-US" smtClean="0"/>
              <a:t>	Writers talk about writing with other writers.</a:t>
            </a:r>
          </a:p>
          <a:p>
            <a:endParaRPr lang="en-US" smtClean="0"/>
          </a:p>
          <a:p>
            <a:pPr>
              <a:buFontTx/>
              <a:buNone/>
            </a:pPr>
            <a:endParaRPr lang="en-US" smtClean="0"/>
          </a:p>
        </p:txBody>
      </p:sp>
      <p:pic>
        <p:nvPicPr>
          <p:cNvPr id="25604" name="Picture 10" descr="Writer's Group 9"/>
          <p:cNvPicPr>
            <a:picLocks noChangeAspect="1" noChangeArrowheads="1"/>
          </p:cNvPicPr>
          <p:nvPr/>
        </p:nvPicPr>
        <p:blipFill>
          <a:blip r:embed="rId3"/>
          <a:srcRect/>
          <a:stretch>
            <a:fillRect/>
          </a:stretch>
        </p:blipFill>
        <p:spPr bwMode="auto">
          <a:xfrm>
            <a:off x="1371600" y="2819400"/>
            <a:ext cx="6019800" cy="3416300"/>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71513" y="274638"/>
            <a:ext cx="8686800" cy="1143000"/>
          </a:xfrm>
        </p:spPr>
        <p:txBody>
          <a:bodyPr/>
          <a:lstStyle/>
          <a:p>
            <a:r>
              <a:rPr lang="en-US" sz="3900" smtClean="0">
                <a:solidFill>
                  <a:srgbClr val="400080"/>
                </a:solidFill>
              </a:rPr>
              <a:t>Theme: The Power of the Group</a:t>
            </a:r>
          </a:p>
        </p:txBody>
      </p:sp>
      <p:sp>
        <p:nvSpPr>
          <p:cNvPr id="26627" name="Content Placeholder 2"/>
          <p:cNvSpPr>
            <a:spLocks noGrp="1"/>
          </p:cNvSpPr>
          <p:nvPr>
            <p:ph idx="1"/>
          </p:nvPr>
        </p:nvSpPr>
        <p:spPr>
          <a:xfrm>
            <a:off x="457200" y="1295400"/>
            <a:ext cx="8229600" cy="4830763"/>
          </a:xfrm>
        </p:spPr>
        <p:txBody>
          <a:bodyPr/>
          <a:lstStyle/>
          <a:p>
            <a:pPr>
              <a:buFontTx/>
              <a:buNone/>
            </a:pPr>
            <a:r>
              <a:rPr lang="en-US" smtClean="0"/>
              <a:t>	A network of support</a:t>
            </a:r>
          </a:p>
          <a:p>
            <a:pPr>
              <a:buFontTx/>
              <a:buNone/>
            </a:pPr>
            <a:endParaRPr lang="en-US" sz="1000" smtClean="0"/>
          </a:p>
          <a:p>
            <a:pPr lvl="1">
              <a:buFontTx/>
              <a:buNone/>
            </a:pPr>
            <a:r>
              <a:rPr lang="en-US" sz="2400" i="1" smtClean="0">
                <a:solidFill>
                  <a:schemeClr val="accent2"/>
                </a:solidFill>
              </a:rPr>
              <a:t>	“At long last the baby is about to be birthed.  Yes, this means I will have submitted not one but TWO articles this week.  Considering I have been working on both of them for a year, it is about time! After all, human gestation is only nine months. </a:t>
            </a:r>
            <a:r>
              <a:rPr lang="en-US" sz="2400" smtClean="0">
                <a:solidFill>
                  <a:schemeClr val="accent2"/>
                </a:solidFill>
                <a:sym typeface="Wingdings" pitchFamily="2" charset="2"/>
              </a:rPr>
              <a:t></a:t>
            </a:r>
            <a:r>
              <a:rPr lang="en-US" sz="2400" smtClean="0">
                <a:solidFill>
                  <a:schemeClr val="accent2"/>
                </a:solidFill>
              </a:rPr>
              <a:t> </a:t>
            </a:r>
            <a:r>
              <a:rPr lang="en-US" sz="2400" i="1" smtClean="0">
                <a:solidFill>
                  <a:schemeClr val="accent2"/>
                </a:solidFill>
              </a:rPr>
              <a:t>I cannot adequately express how much our writing group has helped me.  I am already planning my next article and a new study.  Thanks for supporting my work.  It means more to me than you could ever imagine.”</a:t>
            </a:r>
            <a:r>
              <a:rPr lang="en-US" sz="2400" smtClean="0"/>
              <a:t> </a:t>
            </a:r>
          </a:p>
          <a:p>
            <a:pPr lvl="2">
              <a:buFontTx/>
              <a:buNone/>
            </a:pPr>
            <a:r>
              <a:rPr lang="en-US" smtClean="0"/>
              <a:t>					</a:t>
            </a:r>
            <a:endParaRPr lang="en-US" smtClean="0">
              <a:solidFill>
                <a:schemeClr val="accent2"/>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4000" smtClean="0">
                <a:solidFill>
                  <a:srgbClr val="400080"/>
                </a:solidFill>
              </a:rPr>
              <a:t>The Power of the Group</a:t>
            </a:r>
          </a:p>
        </p:txBody>
      </p:sp>
      <p:sp>
        <p:nvSpPr>
          <p:cNvPr id="27651" name="Rectangle 3"/>
          <p:cNvSpPr>
            <a:spLocks noGrp="1" noChangeArrowheads="1"/>
          </p:cNvSpPr>
          <p:nvPr>
            <p:ph type="body" idx="1"/>
          </p:nvPr>
        </p:nvSpPr>
        <p:spPr>
          <a:xfrm>
            <a:off x="457200" y="1371600"/>
            <a:ext cx="8229600" cy="4983163"/>
          </a:xfrm>
        </p:spPr>
        <p:txBody>
          <a:bodyPr/>
          <a:lstStyle/>
          <a:p>
            <a:r>
              <a:rPr lang="en-US" dirty="0" smtClean="0"/>
              <a:t> Moving the group forward</a:t>
            </a:r>
          </a:p>
          <a:p>
            <a:pPr lvl="1"/>
            <a:r>
              <a:rPr lang="en-US" dirty="0" smtClean="0"/>
              <a:t>Accountability</a:t>
            </a:r>
          </a:p>
          <a:p>
            <a:pPr lvl="2">
              <a:buFontTx/>
              <a:buNone/>
            </a:pPr>
            <a:r>
              <a:rPr lang="en-US" i="1" dirty="0" smtClean="0"/>
              <a:t>	</a:t>
            </a:r>
            <a:r>
              <a:rPr lang="en-US" i="1" dirty="0" smtClean="0">
                <a:solidFill>
                  <a:schemeClr val="accent2"/>
                </a:solidFill>
              </a:rPr>
              <a:t>“I enjoy writing, but it’s hard to make it a priority. This group is really holding me accountable, in subversive kind of way. I feel like when we meet each week, I need to say I’ve either made progress or I’ve worked so many hours or I’ve done something or I’ll just really be coming to the meeting with my tail between my legs.”</a:t>
            </a:r>
          </a:p>
          <a:p>
            <a:pPr lvl="4">
              <a:buFontTx/>
              <a:buNone/>
            </a:pPr>
            <a:r>
              <a:rPr lang="en-US" sz="2400" dirty="0" smtClean="0">
                <a:solidFill>
                  <a:schemeClr val="accent2"/>
                </a:solidFill>
              </a:rPr>
              <a:t>					</a:t>
            </a:r>
          </a:p>
          <a:p>
            <a:pPr lvl="3"/>
            <a:endParaRPr lang="en-US" dirty="0"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274638"/>
            <a:ext cx="8229600" cy="1143000"/>
          </a:xfrm>
        </p:spPr>
        <p:txBody>
          <a:bodyPr/>
          <a:lstStyle/>
          <a:p>
            <a:r>
              <a:rPr lang="en-US" smtClean="0">
                <a:solidFill>
                  <a:srgbClr val="400080"/>
                </a:solidFill>
              </a:rPr>
              <a:t>Moving the Group Forward</a:t>
            </a:r>
          </a:p>
        </p:txBody>
      </p:sp>
      <p:sp>
        <p:nvSpPr>
          <p:cNvPr id="28675" name="Rectangle 3"/>
          <p:cNvSpPr>
            <a:spLocks noGrp="1" noChangeArrowheads="1"/>
          </p:cNvSpPr>
          <p:nvPr>
            <p:ph type="body" idx="1"/>
          </p:nvPr>
        </p:nvSpPr>
        <p:spPr>
          <a:xfrm>
            <a:off x="457200" y="1752600"/>
            <a:ext cx="8686800" cy="4373563"/>
          </a:xfrm>
        </p:spPr>
        <p:txBody>
          <a:bodyPr/>
          <a:lstStyle/>
          <a:p>
            <a:r>
              <a:rPr lang="en-US" smtClean="0"/>
              <a:t>Momentum</a:t>
            </a:r>
          </a:p>
          <a:p>
            <a:r>
              <a:rPr lang="en-US" smtClean="0"/>
              <a:t>Positive peer pressure/competitiveness</a:t>
            </a:r>
          </a:p>
        </p:txBody>
      </p:sp>
      <p:pic>
        <p:nvPicPr>
          <p:cNvPr id="5" name="Picture 6" descr="Eliz"/>
          <p:cNvPicPr>
            <a:picLocks noChangeAspect="1" noChangeArrowheads="1"/>
          </p:cNvPicPr>
          <p:nvPr/>
        </p:nvPicPr>
        <p:blipFill>
          <a:blip r:embed="rId3"/>
          <a:srcRect/>
          <a:stretch>
            <a:fillRect/>
          </a:stretch>
        </p:blipFill>
        <p:spPr bwMode="auto">
          <a:xfrm>
            <a:off x="2971800" y="3124200"/>
            <a:ext cx="3429000" cy="3284538"/>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solidFill>
                  <a:srgbClr val="400080"/>
                </a:solidFill>
              </a:rPr>
              <a:t>The Power of the Group</a:t>
            </a:r>
          </a:p>
        </p:txBody>
      </p:sp>
      <p:sp>
        <p:nvSpPr>
          <p:cNvPr id="29699" name="Rectangle 3"/>
          <p:cNvSpPr>
            <a:spLocks noGrp="1" noChangeArrowheads="1"/>
          </p:cNvSpPr>
          <p:nvPr>
            <p:ph type="body" idx="1"/>
          </p:nvPr>
        </p:nvSpPr>
        <p:spPr>
          <a:xfrm>
            <a:off x="825500" y="1600200"/>
            <a:ext cx="8229600" cy="4525963"/>
          </a:xfrm>
        </p:spPr>
        <p:txBody>
          <a:bodyPr/>
          <a:lstStyle/>
          <a:p>
            <a:pPr>
              <a:buFontTx/>
              <a:buNone/>
            </a:pPr>
            <a:r>
              <a:rPr lang="en-US" smtClean="0"/>
              <a:t>	Trust</a:t>
            </a:r>
          </a:p>
          <a:p>
            <a:endParaRPr lang="en-US" smtClean="0"/>
          </a:p>
          <a:p>
            <a:pPr lvl="1">
              <a:buFontTx/>
              <a:buNone/>
            </a:pPr>
            <a:r>
              <a:rPr lang="en-US" i="1" smtClean="0">
                <a:solidFill>
                  <a:schemeClr val="accent2"/>
                </a:solidFill>
              </a:rPr>
              <a:t>	Sharing your writing is like running naked through the park.</a:t>
            </a:r>
            <a:endParaRPr lang="en-US"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solidFill>
                  <a:srgbClr val="400080"/>
                </a:solidFill>
              </a:rPr>
              <a:t>The Power of the Group</a:t>
            </a:r>
          </a:p>
        </p:txBody>
      </p:sp>
      <p:sp>
        <p:nvSpPr>
          <p:cNvPr id="30723" name="Rectangle 3"/>
          <p:cNvSpPr>
            <a:spLocks noGrp="1" noChangeArrowheads="1"/>
          </p:cNvSpPr>
          <p:nvPr>
            <p:ph type="body" idx="1"/>
          </p:nvPr>
        </p:nvSpPr>
        <p:spPr>
          <a:xfrm>
            <a:off x="457200" y="1600200"/>
            <a:ext cx="8229600" cy="4297363"/>
          </a:xfrm>
        </p:spPr>
        <p:txBody>
          <a:bodyPr/>
          <a:lstStyle/>
          <a:p>
            <a:pPr>
              <a:lnSpc>
                <a:spcPct val="90000"/>
              </a:lnSpc>
              <a:buFontTx/>
              <a:buNone/>
            </a:pPr>
            <a:r>
              <a:rPr lang="en-US" smtClean="0"/>
              <a:t>	Increasing confidence as writers</a:t>
            </a:r>
          </a:p>
          <a:p>
            <a:pPr>
              <a:lnSpc>
                <a:spcPct val="90000"/>
              </a:lnSpc>
              <a:buFontTx/>
              <a:buNone/>
            </a:pPr>
            <a:endParaRPr lang="en-US" sz="2800" smtClean="0"/>
          </a:p>
          <a:p>
            <a:pPr>
              <a:lnSpc>
                <a:spcPct val="90000"/>
              </a:lnSpc>
              <a:buFontTx/>
              <a:buNone/>
            </a:pPr>
            <a:r>
              <a:rPr lang="en-US" sz="2400" b="1" smtClean="0">
                <a:solidFill>
                  <a:schemeClr val="accent2"/>
                </a:solidFill>
              </a:rPr>
              <a:t>	</a:t>
            </a:r>
            <a:r>
              <a:rPr lang="en-US" sz="2400" smtClean="0">
                <a:solidFill>
                  <a:schemeClr val="accent2"/>
                </a:solidFill>
              </a:rPr>
              <a:t>“</a:t>
            </a:r>
            <a:r>
              <a:rPr lang="en-US" sz="2400" i="1" smtClean="0">
                <a:solidFill>
                  <a:schemeClr val="accent2"/>
                </a:solidFill>
              </a:rPr>
              <a:t>Adopting this writer’s workshop model, with the weekly group reporting to keep me honest, allowed me to once again “live in the moment” (thank you Eckhart Tolle) of writing again.  In doing so, I can now be more objective and reflective about how I became so estranged from a process that I typically enjoy and have been rather successful with products that I am proud of.”</a:t>
            </a:r>
          </a:p>
          <a:p>
            <a:pPr>
              <a:lnSpc>
                <a:spcPct val="90000"/>
              </a:lnSpc>
            </a:pPr>
            <a:endParaRPr lang="en-US" sz="2400" i="1" smtClean="0">
              <a:solidFill>
                <a:schemeClr val="accent2"/>
              </a:solidFill>
            </a:endParaRPr>
          </a:p>
          <a:p>
            <a:pPr>
              <a:lnSpc>
                <a:spcPct val="90000"/>
              </a:lnSpc>
              <a:buFontTx/>
              <a:buNone/>
            </a:pPr>
            <a:endParaRPr lang="en-US" sz="2400" smtClean="0"/>
          </a:p>
          <a:p>
            <a:pPr lvl="1">
              <a:lnSpc>
                <a:spcPct val="90000"/>
              </a:lnSpc>
            </a:pPr>
            <a:endParaRPr lang="en-US" sz="200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r>
              <a:rPr lang="en-US" sz="4000" smtClean="0">
                <a:solidFill>
                  <a:srgbClr val="400080"/>
                </a:solidFill>
              </a:rPr>
              <a:t>Recap of Last Year’s NRC Session</a:t>
            </a:r>
          </a:p>
        </p:txBody>
      </p:sp>
      <p:pic>
        <p:nvPicPr>
          <p:cNvPr id="4099" name="Picture 5"/>
          <p:cNvPicPr>
            <a:picLocks noChangeAspect="1" noChangeArrowheads="1"/>
          </p:cNvPicPr>
          <p:nvPr/>
        </p:nvPicPr>
        <p:blipFill>
          <a:blip r:embed="rId3"/>
          <a:srcRect/>
          <a:stretch>
            <a:fillRect/>
          </a:stretch>
        </p:blipFill>
        <p:spPr bwMode="auto">
          <a:xfrm>
            <a:off x="1295400" y="1752600"/>
            <a:ext cx="3117850" cy="3968750"/>
          </a:xfrm>
          <a:prstGeom prst="rect">
            <a:avLst/>
          </a:prstGeom>
          <a:noFill/>
          <a:ln w="57150">
            <a:solidFill>
              <a:srgbClr val="400080"/>
            </a:solidFill>
            <a:miter lim="800000"/>
            <a:headEnd/>
            <a:tailEnd/>
          </a:ln>
        </p:spPr>
      </p:pic>
      <p:sp>
        <p:nvSpPr>
          <p:cNvPr id="4100" name="Text Box 6"/>
          <p:cNvSpPr txBox="1">
            <a:spLocks noChangeArrowheads="1"/>
          </p:cNvSpPr>
          <p:nvPr/>
        </p:nvSpPr>
        <p:spPr bwMode="auto">
          <a:xfrm>
            <a:off x="4876800" y="2286000"/>
            <a:ext cx="3886200" cy="1465263"/>
          </a:xfrm>
          <a:prstGeom prst="rect">
            <a:avLst/>
          </a:prstGeom>
          <a:noFill/>
          <a:ln w="9525">
            <a:noFill/>
            <a:miter lim="800000"/>
            <a:headEnd/>
            <a:tailEnd/>
          </a:ln>
        </p:spPr>
        <p:txBody>
          <a:bodyPr>
            <a:spAutoFit/>
          </a:bodyPr>
          <a:lstStyle/>
          <a:p>
            <a:pPr>
              <a:spcBef>
                <a:spcPct val="50000"/>
              </a:spcBef>
            </a:pPr>
            <a:r>
              <a:rPr lang="en-US" sz="3600"/>
              <a:t>Erika Gray</a:t>
            </a:r>
          </a:p>
          <a:p>
            <a:pPr>
              <a:spcBef>
                <a:spcPct val="50000"/>
              </a:spcBef>
            </a:pPr>
            <a:r>
              <a:rPr lang="en-US" sz="3600"/>
              <a:t>Seth Parsons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904875" y="228600"/>
            <a:ext cx="8229600" cy="1143000"/>
          </a:xfrm>
        </p:spPr>
        <p:txBody>
          <a:bodyPr/>
          <a:lstStyle/>
          <a:p>
            <a:r>
              <a:rPr lang="en-US" sz="4000" smtClean="0">
                <a:solidFill>
                  <a:srgbClr val="400080"/>
                </a:solidFill>
              </a:rPr>
              <a:t>Theme: Collective Accomplishments &amp; Successes</a:t>
            </a:r>
          </a:p>
        </p:txBody>
      </p:sp>
      <p:sp>
        <p:nvSpPr>
          <p:cNvPr id="30723" name="Content Placeholder 2"/>
          <p:cNvSpPr>
            <a:spLocks noGrp="1"/>
          </p:cNvSpPr>
          <p:nvPr>
            <p:ph idx="1"/>
          </p:nvPr>
        </p:nvSpPr>
        <p:spPr>
          <a:xfrm>
            <a:off x="609600" y="1676400"/>
            <a:ext cx="8229600" cy="4830763"/>
          </a:xfrm>
        </p:spPr>
        <p:txBody>
          <a:bodyPr/>
          <a:lstStyle/>
          <a:p>
            <a:pPr>
              <a:defRPr/>
            </a:pPr>
            <a:r>
              <a:rPr lang="en-US" dirty="0" smtClean="0"/>
              <a:t>Tangible outcomes</a:t>
            </a:r>
          </a:p>
          <a:p>
            <a:pPr marL="800100">
              <a:buFont typeface="Verdana" pitchFamily="34" charset="0"/>
              <a:buChar char="–"/>
              <a:defRPr/>
            </a:pPr>
            <a:r>
              <a:rPr lang="en-US" sz="2800" dirty="0" smtClean="0"/>
              <a:t>Total hours spent writing  = 380</a:t>
            </a:r>
          </a:p>
          <a:p>
            <a:pPr marL="800100">
              <a:buFont typeface="Verdana" pitchFamily="34" charset="0"/>
              <a:buChar char="–"/>
              <a:defRPr/>
            </a:pPr>
            <a:r>
              <a:rPr lang="en-US" sz="2800" dirty="0" smtClean="0"/>
              <a:t>Average writing hours per week = 7</a:t>
            </a:r>
          </a:p>
          <a:p>
            <a:pPr marL="800100">
              <a:buFont typeface="Verdana" pitchFamily="34" charset="0"/>
              <a:buChar char="–"/>
              <a:defRPr/>
            </a:pPr>
            <a:r>
              <a:rPr lang="en-US" sz="2800" dirty="0" smtClean="0"/>
              <a:t>Manuscript submissions = 18</a:t>
            </a:r>
          </a:p>
          <a:p>
            <a:pPr marL="800100">
              <a:buFont typeface="Verdana" pitchFamily="34" charset="0"/>
              <a:buChar char="–"/>
              <a:defRPr/>
            </a:pPr>
            <a:r>
              <a:rPr lang="en-US" sz="2800" dirty="0" smtClean="0"/>
              <a:t>Accepted publications = 9 </a:t>
            </a:r>
          </a:p>
          <a:p>
            <a:pPr marL="800100">
              <a:buFont typeface="Verdana" pitchFamily="34" charset="0"/>
              <a:buChar char="–"/>
              <a:defRPr/>
            </a:pPr>
            <a:r>
              <a:rPr lang="en-US" sz="2800" dirty="0" smtClean="0"/>
              <a:t>Conference presentations = 19 </a:t>
            </a:r>
          </a:p>
          <a:p>
            <a:pPr>
              <a:defRPr/>
            </a:pPr>
            <a:r>
              <a:rPr lang="en-US" dirty="0" smtClean="0"/>
              <a:t>Refinement of research agendas</a:t>
            </a:r>
          </a:p>
          <a:p>
            <a:pPr>
              <a:defRPr/>
            </a:pPr>
            <a:endParaRPr lang="en-US" dirty="0"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847725" y="304800"/>
            <a:ext cx="8534400" cy="1143000"/>
          </a:xfrm>
        </p:spPr>
        <p:txBody>
          <a:bodyPr/>
          <a:lstStyle/>
          <a:p>
            <a:r>
              <a:rPr lang="en-US" sz="4000" smtClean="0">
                <a:solidFill>
                  <a:srgbClr val="400080"/>
                </a:solidFill>
              </a:rPr>
              <a:t>Theme: Building a Context for Success</a:t>
            </a:r>
            <a:r>
              <a:rPr lang="en-US" sz="4000" smtClean="0"/>
              <a:t> </a:t>
            </a:r>
          </a:p>
        </p:txBody>
      </p:sp>
      <p:sp>
        <p:nvSpPr>
          <p:cNvPr id="32771" name="Content Placeholder 2"/>
          <p:cNvSpPr>
            <a:spLocks noGrp="1"/>
          </p:cNvSpPr>
          <p:nvPr>
            <p:ph idx="1"/>
          </p:nvPr>
        </p:nvSpPr>
        <p:spPr>
          <a:xfrm>
            <a:off x="673100" y="1905000"/>
            <a:ext cx="5867400" cy="4525963"/>
          </a:xfrm>
        </p:spPr>
        <p:txBody>
          <a:bodyPr/>
          <a:lstStyle/>
          <a:p>
            <a:r>
              <a:rPr lang="en-US" smtClean="0"/>
              <a:t>Commitment to the group</a:t>
            </a:r>
          </a:p>
          <a:p>
            <a:r>
              <a:rPr lang="en-US" smtClean="0"/>
              <a:t>Focused meetings</a:t>
            </a:r>
          </a:p>
          <a:p>
            <a:r>
              <a:rPr lang="en-US" smtClean="0"/>
              <a:t>Writing workshop format</a:t>
            </a:r>
          </a:p>
          <a:p>
            <a:r>
              <a:rPr lang="en-US" smtClean="0"/>
              <a:t>Writing logs</a:t>
            </a:r>
          </a:p>
          <a:p>
            <a:r>
              <a:rPr lang="en-US" smtClean="0"/>
              <a:t>Reasonable next steps</a:t>
            </a:r>
          </a:p>
        </p:txBody>
      </p:sp>
      <p:pic>
        <p:nvPicPr>
          <p:cNvPr id="32772" name="Picture 5" descr="todolist"/>
          <p:cNvPicPr>
            <a:picLocks noChangeAspect="1" noChangeArrowheads="1"/>
          </p:cNvPicPr>
          <p:nvPr/>
        </p:nvPicPr>
        <p:blipFill>
          <a:blip r:embed="rId3"/>
          <a:srcRect/>
          <a:stretch>
            <a:fillRect/>
          </a:stretch>
        </p:blipFill>
        <p:spPr bwMode="auto">
          <a:xfrm>
            <a:off x="6324600" y="2422525"/>
            <a:ext cx="2590800" cy="2266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solidFill>
                  <a:srgbClr val="400080"/>
                </a:solidFill>
              </a:rPr>
              <a:t>Lessons Learned</a:t>
            </a:r>
          </a:p>
        </p:txBody>
      </p:sp>
      <p:sp>
        <p:nvSpPr>
          <p:cNvPr id="33795" name="Content Placeholder 2"/>
          <p:cNvSpPr>
            <a:spLocks noGrp="1"/>
          </p:cNvSpPr>
          <p:nvPr>
            <p:ph idx="1"/>
          </p:nvPr>
        </p:nvSpPr>
        <p:spPr>
          <a:xfrm>
            <a:off x="533400" y="1905000"/>
            <a:ext cx="8229600" cy="4525963"/>
          </a:xfrm>
        </p:spPr>
        <p:txBody>
          <a:bodyPr/>
          <a:lstStyle/>
          <a:p>
            <a:r>
              <a:rPr lang="en-US" smtClean="0"/>
              <a:t>Identifying barriers</a:t>
            </a:r>
          </a:p>
          <a:p>
            <a:r>
              <a:rPr lang="en-US" smtClean="0"/>
              <a:t>Making writing a priority</a:t>
            </a:r>
          </a:p>
          <a:p>
            <a:r>
              <a:rPr lang="en-US" smtClean="0"/>
              <a:t>Talking about writing</a:t>
            </a:r>
          </a:p>
          <a:p>
            <a:r>
              <a:rPr lang="en-US" smtClean="0"/>
              <a:t>Dealing with the “monkeys”</a:t>
            </a:r>
          </a:p>
          <a:p>
            <a:r>
              <a:rPr lang="en-US" smtClean="0"/>
              <a:t>Whole &gt; than the sum of its parts</a:t>
            </a:r>
          </a:p>
          <a:p>
            <a:r>
              <a:rPr lang="en-US" smtClean="0"/>
              <a:t>Running naked through the park</a:t>
            </a:r>
          </a:p>
          <a:p>
            <a:pPr>
              <a:buFontTx/>
              <a:buNone/>
            </a:pPr>
            <a:endParaRPr lang="en-US"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solidFill>
                  <a:srgbClr val="400080"/>
                </a:solidFill>
              </a:rPr>
              <a:t>References</a:t>
            </a:r>
          </a:p>
        </p:txBody>
      </p:sp>
      <p:sp>
        <p:nvSpPr>
          <p:cNvPr id="34819" name="Rectangle 3"/>
          <p:cNvSpPr>
            <a:spLocks noGrp="1" noChangeArrowheads="1"/>
          </p:cNvSpPr>
          <p:nvPr>
            <p:ph type="body" idx="1"/>
          </p:nvPr>
        </p:nvSpPr>
        <p:spPr>
          <a:xfrm>
            <a:off x="400050" y="1447800"/>
            <a:ext cx="8077200" cy="4525963"/>
          </a:xfrm>
        </p:spPr>
        <p:txBody>
          <a:bodyPr/>
          <a:lstStyle/>
          <a:p>
            <a:pPr>
              <a:lnSpc>
                <a:spcPct val="80000"/>
              </a:lnSpc>
              <a:buFontTx/>
              <a:buNone/>
            </a:pPr>
            <a:r>
              <a:rPr lang="en-US" sz="1600" smtClean="0"/>
              <a:t>	Calkins, L. (1994). </a:t>
            </a:r>
            <a:r>
              <a:rPr lang="en-US" sz="1600" i="1" smtClean="0"/>
              <a:t>The art of teaching writing</a:t>
            </a:r>
            <a:r>
              <a:rPr lang="en-US" sz="1600" smtClean="0"/>
              <a:t>. Portsmouth, NH: 	Heinemann.                                                                                     Chesler, P. (2001). </a:t>
            </a:r>
            <a:r>
              <a:rPr lang="en-US" sz="1600" i="1" smtClean="0"/>
              <a:t>Woman’s inhumanity to woman</a:t>
            </a:r>
            <a:r>
              <a:rPr lang="en-US" sz="1600" smtClean="0"/>
              <a:t>. New York: Thunder’s 	Mouth Press/Nation Books.                                                              Goldberg, N. (1986). </a:t>
            </a:r>
            <a:r>
              <a:rPr lang="en-US" sz="1600" i="1" smtClean="0"/>
              <a:t>Writing down the bones: Freeing the writer within</a:t>
            </a:r>
            <a:r>
              <a:rPr lang="en-US" sz="1600" smtClean="0"/>
              <a:t>.  	Boston, MA: Shambhala.                                                                        Grant, B. M. (2006). Writing in the company of other women: Exceeding 	the boundaries. </a:t>
            </a:r>
            <a:r>
              <a:rPr lang="en-US" sz="1600" i="1" smtClean="0"/>
              <a:t>Studies in Higher Education,</a:t>
            </a:r>
            <a:r>
              <a:rPr lang="en-US" sz="1600" smtClean="0"/>
              <a:t> 31, 483-495.                     Graves, D. H. (1983). </a:t>
            </a:r>
            <a:r>
              <a:rPr lang="en-US" sz="1600" i="1" smtClean="0"/>
              <a:t>Writing: Teachers and children at work</a:t>
            </a:r>
            <a:r>
              <a:rPr lang="en-US" sz="1600" smtClean="0"/>
              <a:t>. 	Portsmouth, NH: Heinemann.                                                      Murray, D. M. (1990). </a:t>
            </a:r>
            <a:r>
              <a:rPr lang="en-US" sz="1600" i="1" smtClean="0"/>
              <a:t>Shoptalk: Learning to write with writers</a:t>
            </a:r>
            <a:r>
              <a:rPr lang="en-US" sz="1600" smtClean="0"/>
              <a:t>. 	Portsmouth, NH: Heinemann.                                                     Palmer, P. (1998). </a:t>
            </a:r>
            <a:r>
              <a:rPr lang="en-US" sz="1600" i="1" smtClean="0"/>
              <a:t>The courage to teach: Exploring the inner landscape 	of a teacher’s life</a:t>
            </a:r>
            <a:r>
              <a:rPr lang="en-US" sz="1600" smtClean="0"/>
              <a:t>. San Francisco: Jossey-Bass.                               Parini, J. (2005). The considerable satisfaction of 2 pages a day. 	</a:t>
            </a:r>
            <a:r>
              <a:rPr lang="en-US" sz="1600" i="1" smtClean="0"/>
              <a:t>Chronicle of Higher Education</a:t>
            </a:r>
            <a:r>
              <a:rPr lang="en-US" sz="1600" smtClean="0"/>
              <a:t>, 51, B5.                                                Senge, P., Cambron-McCabe, N., Lucas, T., Smith, B., Dutton, J. &amp; 	Kleiner, A. (2000). </a:t>
            </a:r>
            <a:r>
              <a:rPr lang="en-US" sz="1600" i="1" smtClean="0"/>
              <a:t>Schools that learn: A fifth discipline fieldbook for 	educators, parents, and everyone who cares about education.</a:t>
            </a:r>
            <a:r>
              <a:rPr lang="en-US" sz="1600" smtClean="0"/>
              <a:t> New 	York: Doubleday.</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11308Final.mpg">
            <a:hlinkClick r:id="" action="ppaction://media"/>
          </p:cNvPr>
          <p:cNvPicPr>
            <a:picLocks noRot="1" noChangeAspect="1"/>
          </p:cNvPicPr>
          <p:nvPr>
            <a:videoFile r:link="rId1"/>
          </p:nvPr>
        </p:nvPicPr>
        <p:blipFill>
          <a:blip r:embed="rId4"/>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456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533400"/>
            <a:ext cx="8229600" cy="1143000"/>
          </a:xfrm>
        </p:spPr>
        <p:txBody>
          <a:bodyPr/>
          <a:lstStyle/>
          <a:p>
            <a:r>
              <a:rPr lang="en-US" sz="3200" smtClean="0">
                <a:solidFill>
                  <a:srgbClr val="400080"/>
                </a:solidFill>
              </a:rPr>
              <a:t>But I Don’t Want to Perish: Experienced Researchers Discuss the Intricacies of Publishing</a:t>
            </a:r>
          </a:p>
        </p:txBody>
      </p:sp>
      <p:sp>
        <p:nvSpPr>
          <p:cNvPr id="5123" name="Content Placeholder 2"/>
          <p:cNvSpPr>
            <a:spLocks noGrp="1"/>
          </p:cNvSpPr>
          <p:nvPr>
            <p:ph idx="1"/>
          </p:nvPr>
        </p:nvSpPr>
        <p:spPr>
          <a:xfrm>
            <a:off x="609600" y="2286000"/>
            <a:ext cx="5562600" cy="4572000"/>
          </a:xfrm>
        </p:spPr>
        <p:txBody>
          <a:bodyPr/>
          <a:lstStyle/>
          <a:p>
            <a:pPr eaLnBrk="1" hangingPunct="1">
              <a:buFontTx/>
              <a:buNone/>
            </a:pPr>
            <a:r>
              <a:rPr lang="en-US" sz="3000" smtClean="0"/>
              <a:t>	Our purpose—</a:t>
            </a:r>
          </a:p>
          <a:p>
            <a:pPr eaLnBrk="1" hangingPunct="1">
              <a:buFontTx/>
              <a:buNone/>
            </a:pPr>
            <a:r>
              <a:rPr lang="en-US" sz="3000" smtClean="0"/>
              <a:t>	to increase novice researchers’ understandings of publishing by listening to and interacting with experienced researchers</a:t>
            </a:r>
            <a:endParaRPr lang="en-US" smtClean="0"/>
          </a:p>
        </p:txBody>
      </p:sp>
      <p:pic>
        <p:nvPicPr>
          <p:cNvPr id="5124" name="Picture 7"/>
          <p:cNvPicPr>
            <a:picLocks noChangeAspect="1" noChangeArrowheads="1"/>
          </p:cNvPicPr>
          <p:nvPr/>
        </p:nvPicPr>
        <p:blipFill>
          <a:blip r:embed="rId3"/>
          <a:srcRect/>
          <a:stretch>
            <a:fillRect/>
          </a:stretch>
        </p:blipFill>
        <p:spPr bwMode="auto">
          <a:xfrm>
            <a:off x="6324600" y="2362200"/>
            <a:ext cx="2028825" cy="3076575"/>
          </a:xfrm>
          <a:prstGeom prst="rect">
            <a:avLst/>
          </a:prstGeom>
          <a:noFill/>
          <a:ln w="57150">
            <a:solidFill>
              <a:srgbClr val="400080"/>
            </a:solid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6781800" cy="1143000"/>
          </a:xfrm>
        </p:spPr>
        <p:txBody>
          <a:bodyPr/>
          <a:lstStyle/>
          <a:p>
            <a:r>
              <a:rPr lang="en-US" smtClean="0">
                <a:solidFill>
                  <a:srgbClr val="400080"/>
                </a:solidFill>
              </a:rPr>
              <a:t>Objectives of </a:t>
            </a:r>
            <a:br>
              <a:rPr lang="en-US" smtClean="0">
                <a:solidFill>
                  <a:srgbClr val="400080"/>
                </a:solidFill>
              </a:rPr>
            </a:br>
            <a:r>
              <a:rPr lang="en-US" smtClean="0">
                <a:solidFill>
                  <a:srgbClr val="400080"/>
                </a:solidFill>
              </a:rPr>
              <a:t>Last Year’s Session</a:t>
            </a:r>
          </a:p>
        </p:txBody>
      </p:sp>
      <p:sp>
        <p:nvSpPr>
          <p:cNvPr id="6147" name="Rectangle 3"/>
          <p:cNvSpPr>
            <a:spLocks noGrp="1" noChangeArrowheads="1"/>
          </p:cNvSpPr>
          <p:nvPr>
            <p:ph type="body" idx="1"/>
          </p:nvPr>
        </p:nvSpPr>
        <p:spPr>
          <a:xfrm>
            <a:off x="661988" y="1981200"/>
            <a:ext cx="8229600" cy="4525963"/>
          </a:xfrm>
        </p:spPr>
        <p:txBody>
          <a:bodyPr/>
          <a:lstStyle/>
          <a:p>
            <a:pPr eaLnBrk="1" hangingPunct="1"/>
            <a:r>
              <a:rPr lang="en-US" smtClean="0"/>
              <a:t>To discuss the role of publication in the research process (Darrell Morris)</a:t>
            </a:r>
          </a:p>
          <a:p>
            <a:pPr eaLnBrk="1" hangingPunct="1"/>
            <a:r>
              <a:rPr lang="en-US" smtClean="0"/>
              <a:t>To demystify the editorial review process (Shelia Valencia)</a:t>
            </a:r>
          </a:p>
          <a:p>
            <a:pPr eaLnBrk="1" hangingPunct="1"/>
            <a:r>
              <a:rPr lang="en-US" smtClean="0"/>
              <a:t>To offer insight into the elements reviewers use to evaluate submissions (Beth Maloch)</a:t>
            </a:r>
          </a:p>
        </p:txBody>
      </p:sp>
      <p:pic>
        <p:nvPicPr>
          <p:cNvPr id="6148" name="Picture 5" descr="NRC-logo"/>
          <p:cNvPicPr>
            <a:picLocks noChangeAspect="1" noChangeArrowheads="1"/>
          </p:cNvPicPr>
          <p:nvPr/>
        </p:nvPicPr>
        <p:blipFill>
          <a:blip r:embed="rId3"/>
          <a:srcRect/>
          <a:stretch>
            <a:fillRect/>
          </a:stretch>
        </p:blipFill>
        <p:spPr bwMode="auto">
          <a:xfrm>
            <a:off x="6934200" y="228600"/>
            <a:ext cx="1714500" cy="10398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685800"/>
            <a:ext cx="8229600" cy="1143000"/>
          </a:xfrm>
        </p:spPr>
        <p:txBody>
          <a:bodyPr/>
          <a:lstStyle/>
          <a:p>
            <a:r>
              <a:rPr lang="en-US" smtClean="0">
                <a:solidFill>
                  <a:srgbClr val="400080"/>
                </a:solidFill>
              </a:rPr>
              <a:t>Key Advice</a:t>
            </a:r>
          </a:p>
        </p:txBody>
      </p:sp>
      <p:sp>
        <p:nvSpPr>
          <p:cNvPr id="7171" name="Rectangle 3"/>
          <p:cNvSpPr>
            <a:spLocks noGrp="1" noChangeArrowheads="1"/>
          </p:cNvSpPr>
          <p:nvPr>
            <p:ph type="body" idx="1"/>
          </p:nvPr>
        </p:nvSpPr>
        <p:spPr>
          <a:xfrm>
            <a:off x="609600" y="2200275"/>
            <a:ext cx="8229600" cy="4525963"/>
          </a:xfrm>
        </p:spPr>
        <p:txBody>
          <a:bodyPr/>
          <a:lstStyle/>
          <a:p>
            <a:pPr eaLnBrk="1" hangingPunct="1">
              <a:lnSpc>
                <a:spcPct val="80000"/>
              </a:lnSpc>
            </a:pPr>
            <a:r>
              <a:rPr lang="en-US" sz="3000" smtClean="0"/>
              <a:t>Collaborate with colleagues. </a:t>
            </a:r>
          </a:p>
          <a:p>
            <a:pPr eaLnBrk="1" hangingPunct="1">
              <a:lnSpc>
                <a:spcPct val="80000"/>
              </a:lnSpc>
            </a:pPr>
            <a:r>
              <a:rPr lang="en-US" sz="3000" smtClean="0"/>
              <a:t>Persist; everyone gets rejected.</a:t>
            </a:r>
          </a:p>
          <a:p>
            <a:pPr eaLnBrk="1" hangingPunct="1">
              <a:lnSpc>
                <a:spcPct val="80000"/>
              </a:lnSpc>
            </a:pPr>
            <a:r>
              <a:rPr lang="en-US" sz="3000" smtClean="0"/>
              <a:t>Know the journal.</a:t>
            </a:r>
          </a:p>
          <a:p>
            <a:pPr eaLnBrk="1" hangingPunct="1">
              <a:lnSpc>
                <a:spcPct val="80000"/>
              </a:lnSpc>
            </a:pPr>
            <a:r>
              <a:rPr lang="en-US" sz="3000" smtClean="0"/>
              <a:t>Determine your most productive writing time.</a:t>
            </a:r>
          </a:p>
          <a:p>
            <a:pPr eaLnBrk="1" hangingPunct="1">
              <a:lnSpc>
                <a:spcPct val="80000"/>
              </a:lnSpc>
            </a:pPr>
            <a:r>
              <a:rPr lang="en-US" sz="3000" smtClean="0"/>
              <a:t>Be clear and have thorough definitions for all research terms.</a:t>
            </a:r>
          </a:p>
          <a:p>
            <a:pPr eaLnBrk="1" hangingPunct="1">
              <a:lnSpc>
                <a:spcPct val="80000"/>
              </a:lnSpc>
            </a:pPr>
            <a:endParaRPr lang="en-US" smtClean="0"/>
          </a:p>
          <a:p>
            <a:endParaRPr lang="en-US" smtClean="0"/>
          </a:p>
        </p:txBody>
      </p:sp>
      <p:pic>
        <p:nvPicPr>
          <p:cNvPr id="7172" name="Picture 5" descr="home_logo"/>
          <p:cNvPicPr>
            <a:picLocks noChangeAspect="1" noChangeArrowheads="1"/>
          </p:cNvPicPr>
          <p:nvPr/>
        </p:nvPicPr>
        <p:blipFill>
          <a:blip r:embed="rId3"/>
          <a:srcRect/>
          <a:stretch>
            <a:fillRect/>
          </a:stretch>
        </p:blipFill>
        <p:spPr bwMode="auto">
          <a:xfrm>
            <a:off x="6629400" y="228600"/>
            <a:ext cx="1876425" cy="1981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solidFill>
                  <a:srgbClr val="400080"/>
                </a:solidFill>
              </a:rPr>
              <a:t>Outcomes</a:t>
            </a:r>
          </a:p>
        </p:txBody>
      </p:sp>
      <p:sp>
        <p:nvSpPr>
          <p:cNvPr id="8195" name="Rectangle 3"/>
          <p:cNvSpPr>
            <a:spLocks noGrp="1" noChangeArrowheads="1"/>
          </p:cNvSpPr>
          <p:nvPr>
            <p:ph type="body" idx="1"/>
          </p:nvPr>
        </p:nvSpPr>
        <p:spPr>
          <a:xfrm>
            <a:off x="511175" y="1341438"/>
            <a:ext cx="8229600" cy="4525962"/>
          </a:xfrm>
        </p:spPr>
        <p:txBody>
          <a:bodyPr/>
          <a:lstStyle/>
          <a:p>
            <a:pPr eaLnBrk="1" hangingPunct="1"/>
            <a:r>
              <a:rPr lang="en-US" smtClean="0"/>
              <a:t>An overall sense of relief that even Dr. P. David Pearson has been rejected</a:t>
            </a:r>
          </a:p>
          <a:p>
            <a:pPr eaLnBrk="1" hangingPunct="1"/>
            <a:r>
              <a:rPr lang="en-US" smtClean="0"/>
              <a:t>Encouraged colleagues at ECU to form a writing group</a:t>
            </a:r>
          </a:p>
          <a:p>
            <a:pPr eaLnBrk="1" hangingPunct="1">
              <a:buFontTx/>
              <a:buNone/>
            </a:pPr>
            <a:endParaRPr lang="en-US" sz="400" smtClean="0"/>
          </a:p>
          <a:p>
            <a:pPr>
              <a:buFontTx/>
              <a:buNone/>
            </a:pPr>
            <a:r>
              <a:rPr lang="en-US" i="1" smtClean="0">
                <a:solidFill>
                  <a:schemeClr val="accent2"/>
                </a:solidFill>
              </a:rPr>
              <a:t>		“I hate writing, but I love </a:t>
            </a:r>
            <a:br>
              <a:rPr lang="en-US" i="1" smtClean="0">
                <a:solidFill>
                  <a:schemeClr val="accent2"/>
                </a:solidFill>
              </a:rPr>
            </a:br>
            <a:r>
              <a:rPr lang="en-US" i="1" smtClean="0">
                <a:solidFill>
                  <a:schemeClr val="accent2"/>
                </a:solidFill>
              </a:rPr>
              <a:t>		having written.”</a:t>
            </a:r>
            <a:r>
              <a:rPr lang="en-US" i="1" smtClean="0">
                <a:solidFill>
                  <a:srgbClr val="222268"/>
                </a:solidFill>
              </a:rPr>
              <a:t> </a:t>
            </a:r>
            <a:br>
              <a:rPr lang="en-US" i="1" smtClean="0">
                <a:solidFill>
                  <a:srgbClr val="222268"/>
                </a:solidFill>
              </a:rPr>
            </a:br>
            <a:r>
              <a:rPr lang="en-US" i="1" smtClean="0">
                <a:solidFill>
                  <a:srgbClr val="222268"/>
                </a:solidFill>
              </a:rPr>
              <a:t>				</a:t>
            </a:r>
            <a:r>
              <a:rPr lang="en-US" smtClean="0">
                <a:solidFill>
                  <a:schemeClr val="accent2"/>
                </a:solidFill>
              </a:rPr>
              <a:t>-</a:t>
            </a:r>
            <a:r>
              <a:rPr lang="en-US" sz="2800" smtClean="0">
                <a:solidFill>
                  <a:schemeClr val="accent2"/>
                </a:solidFill>
              </a:rPr>
              <a:t>Dorothy Parker</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solidFill>
                  <a:srgbClr val="400080"/>
                </a:solidFill>
              </a:rPr>
              <a:t>Conception of the Group</a:t>
            </a:r>
          </a:p>
        </p:txBody>
      </p:sp>
      <p:pic>
        <p:nvPicPr>
          <p:cNvPr id="9219" name="Picture 5" descr="Writer's Group 9"/>
          <p:cNvPicPr>
            <a:picLocks noChangeAspect="1" noChangeArrowheads="1"/>
          </p:cNvPicPr>
          <p:nvPr/>
        </p:nvPicPr>
        <p:blipFill>
          <a:blip r:embed="rId3"/>
          <a:srcRect/>
          <a:stretch>
            <a:fillRect/>
          </a:stretch>
        </p:blipFill>
        <p:spPr bwMode="auto">
          <a:xfrm>
            <a:off x="838200" y="1447800"/>
            <a:ext cx="7370763" cy="4181475"/>
          </a:xfrm>
          <a:prstGeom prst="rect">
            <a:avLst/>
          </a:prstGeom>
          <a:noFill/>
          <a:ln w="57150">
            <a:solidFill>
              <a:srgbClr val="400080"/>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solidFill>
                  <a:srgbClr val="400080"/>
                </a:solidFill>
              </a:rPr>
              <a:t>NRC Aha</a:t>
            </a:r>
          </a:p>
        </p:txBody>
      </p:sp>
      <p:sp>
        <p:nvSpPr>
          <p:cNvPr id="10243" name="Rectangle 3"/>
          <p:cNvSpPr>
            <a:spLocks noGrp="1" noChangeArrowheads="1"/>
          </p:cNvSpPr>
          <p:nvPr>
            <p:ph type="body" idx="1"/>
          </p:nvPr>
        </p:nvSpPr>
        <p:spPr>
          <a:xfrm>
            <a:off x="457200" y="1371600"/>
            <a:ext cx="8229600" cy="4525963"/>
          </a:xfrm>
        </p:spPr>
        <p:txBody>
          <a:bodyPr/>
          <a:lstStyle/>
          <a:p>
            <a:r>
              <a:rPr lang="en-US" smtClean="0"/>
              <a:t>Maloch’s breakout session led to this important question:</a:t>
            </a:r>
          </a:p>
          <a:p>
            <a:pPr>
              <a:buFontTx/>
              <a:buNone/>
            </a:pPr>
            <a:r>
              <a:rPr lang="en-US" smtClean="0"/>
              <a:t>	“Why would you personally employ a writing practice that you know was non-productive for your own students?”</a:t>
            </a:r>
          </a:p>
        </p:txBody>
      </p:sp>
      <p:pic>
        <p:nvPicPr>
          <p:cNvPr id="10244" name="Picture 5" descr="aha_small_white"/>
          <p:cNvPicPr>
            <a:picLocks noChangeAspect="1" noChangeArrowheads="1"/>
          </p:cNvPicPr>
          <p:nvPr/>
        </p:nvPicPr>
        <p:blipFill>
          <a:blip r:embed="rId3"/>
          <a:srcRect/>
          <a:stretch>
            <a:fillRect/>
          </a:stretch>
        </p:blipFill>
        <p:spPr bwMode="auto">
          <a:xfrm>
            <a:off x="2057400" y="4648200"/>
            <a:ext cx="5219700" cy="15017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2096</TotalTime>
  <Words>3705</Words>
  <Application>Microsoft Office PowerPoint</Application>
  <PresentationFormat>On-screen Show (4:3)</PresentationFormat>
  <Paragraphs>344</Paragraphs>
  <Slides>34</Slides>
  <Notes>34</Notes>
  <HiddenSlides>0</HiddenSlides>
  <MMClips>1</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Default Design</vt:lpstr>
      <vt:lpstr>Slide 1</vt:lpstr>
      <vt:lpstr>Purpose for the Session</vt:lpstr>
      <vt:lpstr>Recap of Last Year’s NRC Session</vt:lpstr>
      <vt:lpstr>But I Don’t Want to Perish: Experienced Researchers Discuss the Intricacies of Publishing</vt:lpstr>
      <vt:lpstr>Objectives of  Last Year’s Session</vt:lpstr>
      <vt:lpstr>Key Advice</vt:lpstr>
      <vt:lpstr>Outcomes</vt:lpstr>
      <vt:lpstr>Conception of the Group</vt:lpstr>
      <vt:lpstr>NRC Aha</vt:lpstr>
      <vt:lpstr>Soul Searching  and Self Reflection</vt:lpstr>
      <vt:lpstr>Formulating a Plan</vt:lpstr>
      <vt:lpstr>Selecting Writing  Group Members</vt:lpstr>
      <vt:lpstr>More Than Mere Colleagues</vt:lpstr>
      <vt:lpstr>Existing Trust and Belief in Group Members Led to…</vt:lpstr>
      <vt:lpstr>Sharing Our Story</vt:lpstr>
      <vt:lpstr>Writer’s Workshop Approach</vt:lpstr>
      <vt:lpstr>Adult Writing</vt:lpstr>
      <vt:lpstr>Adult Writing</vt:lpstr>
      <vt:lpstr>Methodology</vt:lpstr>
      <vt:lpstr>Themes</vt:lpstr>
      <vt:lpstr>Theme: Living the Writerly Life</vt:lpstr>
      <vt:lpstr>Living the Writerly Life</vt:lpstr>
      <vt:lpstr>Living the Writerly Life</vt:lpstr>
      <vt:lpstr>Living the Writerly Life</vt:lpstr>
      <vt:lpstr>Theme: The Power of the Group</vt:lpstr>
      <vt:lpstr>The Power of the Group</vt:lpstr>
      <vt:lpstr>Moving the Group Forward</vt:lpstr>
      <vt:lpstr>The Power of the Group</vt:lpstr>
      <vt:lpstr>The Power of the Group</vt:lpstr>
      <vt:lpstr>Theme: Collective Accomplishments &amp; Successes</vt:lpstr>
      <vt:lpstr>Theme: Building a Context for Success </vt:lpstr>
      <vt:lpstr>Lessons Learned</vt:lpstr>
      <vt:lpstr>References</vt:lpstr>
      <vt:lpstr>Slide 34</vt:lpstr>
    </vt:vector>
  </TitlesOfParts>
  <Company>ECU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CampioneT</dc:creator>
  <cp:lastModifiedBy>COE</cp:lastModifiedBy>
  <cp:revision>159</cp:revision>
  <dcterms:created xsi:type="dcterms:W3CDTF">2006-09-11T12:32:01Z</dcterms:created>
  <dcterms:modified xsi:type="dcterms:W3CDTF">2009-12-03T00:36:06Z</dcterms:modified>
</cp:coreProperties>
</file>